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1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5123" name="Freeform 3"/>
            <p:cNvSpPr>
              <a:spLocks/>
            </p:cNvSpPr>
            <p:nvPr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24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5125" name="Freeform 5"/>
              <p:cNvSpPr>
                <a:spLocks/>
              </p:cNvSpPr>
              <p:nvPr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6" name="Freeform 6"/>
              <p:cNvSpPr>
                <a:spLocks/>
              </p:cNvSpPr>
              <p:nvPr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7" name="Freeform 7"/>
              <p:cNvSpPr>
                <a:spLocks/>
              </p:cNvSpPr>
              <p:nvPr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8" name="Freeform 8"/>
              <p:cNvSpPr>
                <a:spLocks/>
              </p:cNvSpPr>
              <p:nvPr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29" name="Freeform 9"/>
              <p:cNvSpPr>
                <a:spLocks/>
              </p:cNvSpPr>
              <p:nvPr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0" name="Freeform 10"/>
              <p:cNvSpPr>
                <a:spLocks/>
              </p:cNvSpPr>
              <p:nvPr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1" name="Freeform 11"/>
              <p:cNvSpPr>
                <a:spLocks/>
              </p:cNvSpPr>
              <p:nvPr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2" name="Freeform 12"/>
              <p:cNvSpPr>
                <a:spLocks/>
              </p:cNvSpPr>
              <p:nvPr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3" name="Freeform 13"/>
              <p:cNvSpPr>
                <a:spLocks/>
              </p:cNvSpPr>
              <p:nvPr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" name="Freeform 14"/>
              <p:cNvSpPr>
                <a:spLocks/>
              </p:cNvSpPr>
              <p:nvPr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5" name="Freeform 15"/>
              <p:cNvSpPr>
                <a:spLocks/>
              </p:cNvSpPr>
              <p:nvPr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" name="Freeform 16"/>
              <p:cNvSpPr>
                <a:spLocks/>
              </p:cNvSpPr>
              <p:nvPr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7" name="Freeform 17"/>
              <p:cNvSpPr>
                <a:spLocks/>
              </p:cNvSpPr>
              <p:nvPr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8" name="Freeform 18"/>
              <p:cNvSpPr>
                <a:spLocks/>
              </p:cNvSpPr>
              <p:nvPr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9" name="Freeform 19"/>
              <p:cNvSpPr>
                <a:spLocks/>
              </p:cNvSpPr>
              <p:nvPr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0" name="Freeform 20"/>
              <p:cNvSpPr>
                <a:spLocks/>
              </p:cNvSpPr>
              <p:nvPr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1" name="Freeform 21"/>
              <p:cNvSpPr>
                <a:spLocks/>
              </p:cNvSpPr>
              <p:nvPr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2" name="Freeform 22"/>
              <p:cNvSpPr>
                <a:spLocks/>
              </p:cNvSpPr>
              <p:nvPr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3" name="Freeform 23"/>
              <p:cNvSpPr>
                <a:spLocks/>
              </p:cNvSpPr>
              <p:nvPr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4" name="Freeform 24"/>
              <p:cNvSpPr>
                <a:spLocks/>
              </p:cNvSpPr>
              <p:nvPr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5" name="Freeform 25"/>
              <p:cNvSpPr>
                <a:spLocks/>
              </p:cNvSpPr>
              <p:nvPr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6" name="Freeform 26"/>
              <p:cNvSpPr>
                <a:spLocks/>
              </p:cNvSpPr>
              <p:nvPr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7" name="Freeform 27"/>
              <p:cNvSpPr>
                <a:spLocks/>
              </p:cNvSpPr>
              <p:nvPr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8" name="Freeform 28"/>
              <p:cNvSpPr>
                <a:spLocks/>
              </p:cNvSpPr>
              <p:nvPr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9" name="Freeform 29"/>
              <p:cNvSpPr>
                <a:spLocks/>
              </p:cNvSpPr>
              <p:nvPr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150" name="Group 30"/>
              <p:cNvGrpSpPr>
                <a:grpSpLocks/>
              </p:cNvGrpSpPr>
              <p:nvPr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5151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52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53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54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55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56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57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58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59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0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1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2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3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4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5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166" name="Group 46"/>
              <p:cNvGrpSpPr>
                <a:grpSpLocks/>
              </p:cNvGrpSpPr>
              <p:nvPr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5167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68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169" name="Group 49"/>
              <p:cNvGrpSpPr>
                <a:grpSpLocks/>
              </p:cNvGrpSpPr>
              <p:nvPr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5170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1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2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3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4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5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6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7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178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179" name="Freeform 59"/>
              <p:cNvSpPr>
                <a:spLocks/>
              </p:cNvSpPr>
              <p:nvPr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80" name="Freeform 60"/>
              <p:cNvSpPr>
                <a:spLocks/>
              </p:cNvSpPr>
              <p:nvPr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81" name="Freeform 61"/>
              <p:cNvSpPr>
                <a:spLocks/>
              </p:cNvSpPr>
              <p:nvPr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82" name="Freeform 62"/>
              <p:cNvSpPr>
                <a:spLocks/>
              </p:cNvSpPr>
              <p:nvPr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83" name="Freeform 63"/>
              <p:cNvSpPr>
                <a:spLocks/>
              </p:cNvSpPr>
              <p:nvPr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84" name="Freeform 64"/>
              <p:cNvSpPr>
                <a:spLocks/>
              </p:cNvSpPr>
              <p:nvPr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85" name="Freeform 65"/>
              <p:cNvSpPr>
                <a:spLocks/>
              </p:cNvSpPr>
              <p:nvPr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86" name="Freeform 66"/>
              <p:cNvSpPr>
                <a:spLocks/>
              </p:cNvSpPr>
              <p:nvPr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87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455613" y="1920875"/>
            <a:ext cx="8226425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88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189" name="Rectangle 6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90" name="Rectangle 7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91" name="Rectangle 7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305136A-276E-4A5C-9751-9CFD2A9C53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2CFB6-9A88-4D21-8BE8-B02E8661DC0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612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3050"/>
            <a:ext cx="2055813" cy="58229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3050"/>
            <a:ext cx="6018212" cy="58229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4F36E2-16EA-42D9-B17E-9BA9EECB5E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6817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482385D8-B35A-4A01-9655-C9C00A0BE9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2610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8226425" cy="2171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5613" y="3922713"/>
            <a:ext cx="8226425" cy="21732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5613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2050"/>
            <a:ext cx="2895600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205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fld id="{54B5DB38-FD4C-47EE-AB55-8EFDF7E9BA3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14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867440-C81C-43F4-B396-595A75E0A6B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854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4CB884-5BD2-4079-9A3A-42438E64B6D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825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598613"/>
            <a:ext cx="40370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648CFC-1530-4EC0-B6A4-72BF49A1831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968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B8D978-986A-4532-9773-1CF8D51482E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63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FF799-5C18-447C-97E6-369761844A5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127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DA34E-0F39-4E54-BCA6-0085FC0BFEE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725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537D30-B73C-4F20-9851-0A924302C8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008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A4A3C6-11B3-4C31-AC94-20B283A1E6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122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63529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42413" cy="6856413"/>
            <a:chOff x="0" y="0"/>
            <a:chExt cx="5759" cy="4319"/>
          </a:xfrm>
        </p:grpSpPr>
        <p:sp>
          <p:nvSpPr>
            <p:cNvPr id="4099" name="Freeform 3"/>
            <p:cNvSpPr>
              <a:spLocks/>
            </p:cNvSpPr>
            <p:nvPr userDrawn="1"/>
          </p:nvSpPr>
          <p:spPr bwMode="hidden">
            <a:xfrm>
              <a:off x="0" y="0"/>
              <a:ext cx="5758" cy="1043"/>
            </a:xfrm>
            <a:custGeom>
              <a:avLst/>
              <a:gdLst>
                <a:gd name="T0" fmla="*/ 5740 w 5740"/>
                <a:gd name="T1" fmla="*/ 1043 h 1043"/>
                <a:gd name="T2" fmla="*/ 0 w 5740"/>
                <a:gd name="T3" fmla="*/ 1043 h 1043"/>
                <a:gd name="T4" fmla="*/ 0 w 5740"/>
                <a:gd name="T5" fmla="*/ 0 h 1043"/>
                <a:gd name="T6" fmla="*/ 5740 w 5740"/>
                <a:gd name="T7" fmla="*/ 0 h 1043"/>
                <a:gd name="T8" fmla="*/ 5740 w 5740"/>
                <a:gd name="T9" fmla="*/ 1043 h 1043"/>
                <a:gd name="T10" fmla="*/ 5740 w 5740"/>
                <a:gd name="T11" fmla="*/ 1043 h 1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1043">
                  <a:moveTo>
                    <a:pt x="5740" y="1043"/>
                  </a:moveTo>
                  <a:lnTo>
                    <a:pt x="0" y="1043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1043"/>
                  </a:lnTo>
                  <a:lnTo>
                    <a:pt x="574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00" name="Group 4"/>
            <p:cNvGrpSpPr>
              <a:grpSpLocks/>
            </p:cNvGrpSpPr>
            <p:nvPr userDrawn="1"/>
          </p:nvGrpSpPr>
          <p:grpSpPr bwMode="auto">
            <a:xfrm>
              <a:off x="0" y="0"/>
              <a:ext cx="5759" cy="4319"/>
              <a:chOff x="0" y="0"/>
              <a:chExt cx="5759" cy="4319"/>
            </a:xfrm>
          </p:grpSpPr>
          <p:sp>
            <p:nvSpPr>
              <p:cNvPr id="4101" name="Freeform 5"/>
              <p:cNvSpPr>
                <a:spLocks/>
              </p:cNvSpPr>
              <p:nvPr userDrawn="1"/>
            </p:nvSpPr>
            <p:spPr bwMode="hidden">
              <a:xfrm>
                <a:off x="1" y="104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2" name="Freeform 6"/>
              <p:cNvSpPr>
                <a:spLocks/>
              </p:cNvSpPr>
              <p:nvPr userDrawn="1"/>
            </p:nvSpPr>
            <p:spPr bwMode="hidden">
              <a:xfrm>
                <a:off x="0" y="3988"/>
                <a:ext cx="5758" cy="42"/>
              </a:xfrm>
              <a:custGeom>
                <a:avLst/>
                <a:gdLst>
                  <a:gd name="T0" fmla="*/ 0 w 5740"/>
                  <a:gd name="T1" fmla="*/ 42 h 42"/>
                  <a:gd name="T2" fmla="*/ 5740 w 5740"/>
                  <a:gd name="T3" fmla="*/ 42 h 42"/>
                  <a:gd name="T4" fmla="*/ 5740 w 5740"/>
                  <a:gd name="T5" fmla="*/ 0 h 42"/>
                  <a:gd name="T6" fmla="*/ 0 w 5740"/>
                  <a:gd name="T7" fmla="*/ 0 h 42"/>
                  <a:gd name="T8" fmla="*/ 0 w 5740"/>
                  <a:gd name="T9" fmla="*/ 42 h 42"/>
                  <a:gd name="T10" fmla="*/ 0 w 5740"/>
                  <a:gd name="T11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42">
                    <a:moveTo>
                      <a:pt x="0" y="42"/>
                    </a:moveTo>
                    <a:lnTo>
                      <a:pt x="5740" y="42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42"/>
                    </a:lnTo>
                    <a:lnTo>
                      <a:pt x="0" y="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3" name="Freeform 7"/>
              <p:cNvSpPr>
                <a:spLocks/>
              </p:cNvSpPr>
              <p:nvPr userDrawn="1"/>
            </p:nvSpPr>
            <p:spPr bwMode="hidden">
              <a:xfrm>
                <a:off x="0" y="3665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4" name="Freeform 8"/>
              <p:cNvSpPr>
                <a:spLocks/>
              </p:cNvSpPr>
              <p:nvPr userDrawn="1"/>
            </p:nvSpPr>
            <p:spPr bwMode="hidden">
              <a:xfrm>
                <a:off x="0" y="3364"/>
                <a:ext cx="5758" cy="30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5" name="Freeform 9"/>
              <p:cNvSpPr>
                <a:spLocks/>
              </p:cNvSpPr>
              <p:nvPr userDrawn="1"/>
            </p:nvSpPr>
            <p:spPr bwMode="hidden">
              <a:xfrm>
                <a:off x="0" y="3105"/>
                <a:ext cx="5758" cy="31"/>
              </a:xfrm>
              <a:custGeom>
                <a:avLst/>
                <a:gdLst>
                  <a:gd name="T0" fmla="*/ 0 w 5740"/>
                  <a:gd name="T1" fmla="*/ 30 h 30"/>
                  <a:gd name="T2" fmla="*/ 5740 w 5740"/>
                  <a:gd name="T3" fmla="*/ 30 h 30"/>
                  <a:gd name="T4" fmla="*/ 5740 w 5740"/>
                  <a:gd name="T5" fmla="*/ 0 h 30"/>
                  <a:gd name="T6" fmla="*/ 0 w 5740"/>
                  <a:gd name="T7" fmla="*/ 0 h 30"/>
                  <a:gd name="T8" fmla="*/ 0 w 5740"/>
                  <a:gd name="T9" fmla="*/ 30 h 30"/>
                  <a:gd name="T10" fmla="*/ 0 w 5740"/>
                  <a:gd name="T11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0" y="30"/>
                    </a:moveTo>
                    <a:lnTo>
                      <a:pt x="5740" y="30"/>
                    </a:lnTo>
                    <a:lnTo>
                      <a:pt x="5740" y="0"/>
                    </a:lnTo>
                    <a:lnTo>
                      <a:pt x="0" y="0"/>
                    </a:lnTo>
                    <a:lnTo>
                      <a:pt x="0" y="30"/>
                    </a:lnTo>
                    <a:lnTo>
                      <a:pt x="0" y="3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6" name="Freeform 10"/>
              <p:cNvSpPr>
                <a:spLocks/>
              </p:cNvSpPr>
              <p:nvPr userDrawn="1"/>
            </p:nvSpPr>
            <p:spPr bwMode="hidden">
              <a:xfrm>
                <a:off x="0" y="2859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7" name="Freeform 11"/>
              <p:cNvSpPr>
                <a:spLocks/>
              </p:cNvSpPr>
              <p:nvPr userDrawn="1"/>
            </p:nvSpPr>
            <p:spPr bwMode="hidden">
              <a:xfrm>
                <a:off x="0" y="264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8" name="Freeform 12"/>
              <p:cNvSpPr>
                <a:spLocks/>
              </p:cNvSpPr>
              <p:nvPr userDrawn="1"/>
            </p:nvSpPr>
            <p:spPr bwMode="hidden">
              <a:xfrm>
                <a:off x="0" y="2433"/>
                <a:ext cx="5758" cy="36"/>
              </a:xfrm>
              <a:custGeom>
                <a:avLst/>
                <a:gdLst>
                  <a:gd name="T0" fmla="*/ 5740 w 5740"/>
                  <a:gd name="T1" fmla="*/ 0 h 36"/>
                  <a:gd name="T2" fmla="*/ 0 w 5740"/>
                  <a:gd name="T3" fmla="*/ 0 h 36"/>
                  <a:gd name="T4" fmla="*/ 0 w 5740"/>
                  <a:gd name="T5" fmla="*/ 36 h 36"/>
                  <a:gd name="T6" fmla="*/ 5740 w 5740"/>
                  <a:gd name="T7" fmla="*/ 36 h 36"/>
                  <a:gd name="T8" fmla="*/ 5740 w 5740"/>
                  <a:gd name="T9" fmla="*/ 0 h 36"/>
                  <a:gd name="T10" fmla="*/ 5740 w 5740"/>
                  <a:gd name="T11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6">
                    <a:moveTo>
                      <a:pt x="5740" y="0"/>
                    </a:moveTo>
                    <a:lnTo>
                      <a:pt x="0" y="0"/>
                    </a:lnTo>
                    <a:lnTo>
                      <a:pt x="0" y="36"/>
                    </a:lnTo>
                    <a:lnTo>
                      <a:pt x="5740" y="36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09" name="Freeform 13"/>
              <p:cNvSpPr>
                <a:spLocks/>
              </p:cNvSpPr>
              <p:nvPr userDrawn="1"/>
            </p:nvSpPr>
            <p:spPr bwMode="hidden">
              <a:xfrm>
                <a:off x="0" y="2259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4706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0" name="Freeform 14"/>
              <p:cNvSpPr>
                <a:spLocks/>
              </p:cNvSpPr>
              <p:nvPr userDrawn="1"/>
            </p:nvSpPr>
            <p:spPr bwMode="hidden">
              <a:xfrm>
                <a:off x="0" y="209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1" name="Freeform 15"/>
              <p:cNvSpPr>
                <a:spLocks/>
              </p:cNvSpPr>
              <p:nvPr userDrawn="1"/>
            </p:nvSpPr>
            <p:spPr bwMode="hidden">
              <a:xfrm>
                <a:off x="0" y="192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2" name="Freeform 16"/>
              <p:cNvSpPr>
                <a:spLocks/>
              </p:cNvSpPr>
              <p:nvPr userDrawn="1"/>
            </p:nvSpPr>
            <p:spPr bwMode="hidden">
              <a:xfrm>
                <a:off x="0" y="1645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3" name="Freeform 17"/>
              <p:cNvSpPr>
                <a:spLocks/>
              </p:cNvSpPr>
              <p:nvPr userDrawn="1"/>
            </p:nvSpPr>
            <p:spPr bwMode="hidden">
              <a:xfrm>
                <a:off x="0" y="1778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4" name="Freeform 18"/>
              <p:cNvSpPr>
                <a:spLocks/>
              </p:cNvSpPr>
              <p:nvPr userDrawn="1"/>
            </p:nvSpPr>
            <p:spPr bwMode="hidden">
              <a:xfrm>
                <a:off x="0" y="1520"/>
                <a:ext cx="5758" cy="12"/>
              </a:xfrm>
              <a:custGeom>
                <a:avLst/>
                <a:gdLst>
                  <a:gd name="T0" fmla="*/ 5740 w 5740"/>
                  <a:gd name="T1" fmla="*/ 0 h 12"/>
                  <a:gd name="T2" fmla="*/ 0 w 5740"/>
                  <a:gd name="T3" fmla="*/ 0 h 12"/>
                  <a:gd name="T4" fmla="*/ 0 w 5740"/>
                  <a:gd name="T5" fmla="*/ 12 h 12"/>
                  <a:gd name="T6" fmla="*/ 5740 w 5740"/>
                  <a:gd name="T7" fmla="*/ 12 h 12"/>
                  <a:gd name="T8" fmla="*/ 5740 w 5740"/>
                  <a:gd name="T9" fmla="*/ 0 h 12"/>
                  <a:gd name="T10" fmla="*/ 5740 w 5740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2">
                    <a:moveTo>
                      <a:pt x="5740" y="0"/>
                    </a:moveTo>
                    <a:lnTo>
                      <a:pt x="0" y="0"/>
                    </a:lnTo>
                    <a:lnTo>
                      <a:pt x="0" y="12"/>
                    </a:lnTo>
                    <a:lnTo>
                      <a:pt x="5740" y="12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5" name="Freeform 19"/>
              <p:cNvSpPr>
                <a:spLocks/>
              </p:cNvSpPr>
              <p:nvPr userDrawn="1"/>
            </p:nvSpPr>
            <p:spPr bwMode="hidden">
              <a:xfrm>
                <a:off x="0" y="1394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6" name="Freeform 20"/>
              <p:cNvSpPr>
                <a:spLocks/>
              </p:cNvSpPr>
              <p:nvPr userDrawn="1"/>
            </p:nvSpPr>
            <p:spPr bwMode="hidden">
              <a:xfrm>
                <a:off x="0" y="1280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7" name="Freeform 21"/>
              <p:cNvSpPr>
                <a:spLocks/>
              </p:cNvSpPr>
              <p:nvPr userDrawn="1"/>
            </p:nvSpPr>
            <p:spPr bwMode="hidden">
              <a:xfrm>
                <a:off x="0" y="117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8" name="Freeform 22"/>
              <p:cNvSpPr>
                <a:spLocks/>
              </p:cNvSpPr>
              <p:nvPr userDrawn="1"/>
            </p:nvSpPr>
            <p:spPr bwMode="hidden">
              <a:xfrm>
                <a:off x="0" y="24"/>
                <a:ext cx="5758" cy="30"/>
              </a:xfrm>
              <a:custGeom>
                <a:avLst/>
                <a:gdLst>
                  <a:gd name="T0" fmla="*/ 5740 w 5740"/>
                  <a:gd name="T1" fmla="*/ 0 h 30"/>
                  <a:gd name="T2" fmla="*/ 0 w 5740"/>
                  <a:gd name="T3" fmla="*/ 0 h 30"/>
                  <a:gd name="T4" fmla="*/ 0 w 5740"/>
                  <a:gd name="T5" fmla="*/ 30 h 30"/>
                  <a:gd name="T6" fmla="*/ 5740 w 5740"/>
                  <a:gd name="T7" fmla="*/ 30 h 30"/>
                  <a:gd name="T8" fmla="*/ 5740 w 5740"/>
                  <a:gd name="T9" fmla="*/ 0 h 30"/>
                  <a:gd name="T10" fmla="*/ 5740 w 5740"/>
                  <a:gd name="T11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30">
                    <a:moveTo>
                      <a:pt x="5740" y="0"/>
                    </a:moveTo>
                    <a:lnTo>
                      <a:pt x="0" y="0"/>
                    </a:lnTo>
                    <a:lnTo>
                      <a:pt x="0" y="30"/>
                    </a:lnTo>
                    <a:lnTo>
                      <a:pt x="5740" y="30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19" name="Freeform 23"/>
              <p:cNvSpPr>
                <a:spLocks/>
              </p:cNvSpPr>
              <p:nvPr userDrawn="1"/>
            </p:nvSpPr>
            <p:spPr bwMode="hidden">
              <a:xfrm>
                <a:off x="0" y="186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4118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0" name="Freeform 24"/>
              <p:cNvSpPr>
                <a:spLocks/>
              </p:cNvSpPr>
              <p:nvPr userDrawn="1"/>
            </p:nvSpPr>
            <p:spPr bwMode="hidden">
              <a:xfrm>
                <a:off x="0" y="475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7843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1" name="Freeform 25"/>
              <p:cNvSpPr>
                <a:spLocks/>
              </p:cNvSpPr>
              <p:nvPr userDrawn="1"/>
            </p:nvSpPr>
            <p:spPr bwMode="hidden">
              <a:xfrm>
                <a:off x="0" y="337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hidden">
              <a:xfrm>
                <a:off x="0" y="600"/>
                <a:ext cx="5758" cy="24"/>
              </a:xfrm>
              <a:custGeom>
                <a:avLst/>
                <a:gdLst>
                  <a:gd name="T0" fmla="*/ 5740 w 5740"/>
                  <a:gd name="T1" fmla="*/ 0 h 24"/>
                  <a:gd name="T2" fmla="*/ 0 w 5740"/>
                  <a:gd name="T3" fmla="*/ 0 h 24"/>
                  <a:gd name="T4" fmla="*/ 0 w 5740"/>
                  <a:gd name="T5" fmla="*/ 24 h 24"/>
                  <a:gd name="T6" fmla="*/ 5740 w 5740"/>
                  <a:gd name="T7" fmla="*/ 24 h 24"/>
                  <a:gd name="T8" fmla="*/ 5740 w 5740"/>
                  <a:gd name="T9" fmla="*/ 0 h 24"/>
                  <a:gd name="T10" fmla="*/ 5740 w 5740"/>
                  <a:gd name="T11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24">
                    <a:moveTo>
                      <a:pt x="5740" y="0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740" y="24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7882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hidden">
              <a:xfrm>
                <a:off x="0" y="727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4" name="Freeform 28"/>
              <p:cNvSpPr>
                <a:spLocks/>
              </p:cNvSpPr>
              <p:nvPr userDrawn="1"/>
            </p:nvSpPr>
            <p:spPr bwMode="hidden">
              <a:xfrm>
                <a:off x="0" y="841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5" name="Freeform 29"/>
              <p:cNvSpPr>
                <a:spLocks/>
              </p:cNvSpPr>
              <p:nvPr userDrawn="1"/>
            </p:nvSpPr>
            <p:spPr bwMode="hidden">
              <a:xfrm>
                <a:off x="0" y="943"/>
                <a:ext cx="5758" cy="18"/>
              </a:xfrm>
              <a:custGeom>
                <a:avLst/>
                <a:gdLst>
                  <a:gd name="T0" fmla="*/ 5740 w 5740"/>
                  <a:gd name="T1" fmla="*/ 0 h 18"/>
                  <a:gd name="T2" fmla="*/ 0 w 5740"/>
                  <a:gd name="T3" fmla="*/ 0 h 18"/>
                  <a:gd name="T4" fmla="*/ 0 w 5740"/>
                  <a:gd name="T5" fmla="*/ 18 h 18"/>
                  <a:gd name="T6" fmla="*/ 5740 w 5740"/>
                  <a:gd name="T7" fmla="*/ 18 h 18"/>
                  <a:gd name="T8" fmla="*/ 5740 w 5740"/>
                  <a:gd name="T9" fmla="*/ 0 h 18"/>
                  <a:gd name="T10" fmla="*/ 5740 w 5740"/>
                  <a:gd name="T11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740" h="18">
                    <a:moveTo>
                      <a:pt x="5740" y="0"/>
                    </a:moveTo>
                    <a:lnTo>
                      <a:pt x="0" y="0"/>
                    </a:lnTo>
                    <a:lnTo>
                      <a:pt x="0" y="18"/>
                    </a:lnTo>
                    <a:lnTo>
                      <a:pt x="5740" y="18"/>
                    </a:lnTo>
                    <a:lnTo>
                      <a:pt x="5740" y="0"/>
                    </a:lnTo>
                    <a:lnTo>
                      <a:pt x="574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81961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126" name="Group 30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58" cy="1045"/>
                <a:chOff x="0" y="0"/>
                <a:chExt cx="5758" cy="1045"/>
              </a:xfrm>
            </p:grpSpPr>
            <p:sp>
              <p:nvSpPr>
                <p:cNvPr id="4127" name="Freeform 31"/>
                <p:cNvSpPr>
                  <a:spLocks/>
                </p:cNvSpPr>
                <p:nvPr/>
              </p:nvSpPr>
              <p:spPr bwMode="hidden">
                <a:xfrm>
                  <a:off x="2849" y="0"/>
                  <a:ext cx="42" cy="1045"/>
                </a:xfrm>
                <a:custGeom>
                  <a:avLst/>
                  <a:gdLst>
                    <a:gd name="T0" fmla="*/ 18 w 42"/>
                    <a:gd name="T1" fmla="*/ 1043 h 1043"/>
                    <a:gd name="T2" fmla="*/ 42 w 42"/>
                    <a:gd name="T3" fmla="*/ 1043 h 1043"/>
                    <a:gd name="T4" fmla="*/ 42 w 42"/>
                    <a:gd name="T5" fmla="*/ 0 h 1043"/>
                    <a:gd name="T6" fmla="*/ 0 w 42"/>
                    <a:gd name="T7" fmla="*/ 0 h 1043"/>
                    <a:gd name="T8" fmla="*/ 0 w 42"/>
                    <a:gd name="T9" fmla="*/ 1043 h 1043"/>
                    <a:gd name="T10" fmla="*/ 18 w 42"/>
                    <a:gd name="T11" fmla="*/ 1043 h 1043"/>
                    <a:gd name="T12" fmla="*/ 18 w 4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/>
              </p:nvSpPr>
              <p:spPr bwMode="hidden">
                <a:xfrm>
                  <a:off x="2400" y="0"/>
                  <a:ext cx="155" cy="1045"/>
                </a:xfrm>
                <a:custGeom>
                  <a:avLst/>
                  <a:gdLst>
                    <a:gd name="T0" fmla="*/ 131 w 155"/>
                    <a:gd name="T1" fmla="*/ 1043 h 1043"/>
                    <a:gd name="T2" fmla="*/ 155 w 155"/>
                    <a:gd name="T3" fmla="*/ 1043 h 1043"/>
                    <a:gd name="T4" fmla="*/ 42 w 155"/>
                    <a:gd name="T5" fmla="*/ 0 h 1043"/>
                    <a:gd name="T6" fmla="*/ 0 w 155"/>
                    <a:gd name="T7" fmla="*/ 0 h 1043"/>
                    <a:gd name="T8" fmla="*/ 113 w 155"/>
                    <a:gd name="T9" fmla="*/ 1043 h 1043"/>
                    <a:gd name="T10" fmla="*/ 131 w 155"/>
                    <a:gd name="T11" fmla="*/ 1043 h 1043"/>
                    <a:gd name="T12" fmla="*/ 131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31" y="1043"/>
                      </a:moveTo>
                      <a:lnTo>
                        <a:pt x="155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113" y="1043"/>
                      </a:lnTo>
                      <a:lnTo>
                        <a:pt x="131" y="1043"/>
                      </a:lnTo>
                      <a:lnTo>
                        <a:pt x="13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/>
              </p:nvSpPr>
              <p:spPr bwMode="hidden">
                <a:xfrm>
                  <a:off x="1967" y="0"/>
                  <a:ext cx="240" cy="1045"/>
                </a:xfrm>
                <a:custGeom>
                  <a:avLst/>
                  <a:gdLst>
                    <a:gd name="T0" fmla="*/ 221 w 239"/>
                    <a:gd name="T1" fmla="*/ 1043 h 1043"/>
                    <a:gd name="T2" fmla="*/ 239 w 239"/>
                    <a:gd name="T3" fmla="*/ 1043 h 1043"/>
                    <a:gd name="T4" fmla="*/ 36 w 239"/>
                    <a:gd name="T5" fmla="*/ 0 h 1043"/>
                    <a:gd name="T6" fmla="*/ 0 w 239"/>
                    <a:gd name="T7" fmla="*/ 0 h 1043"/>
                    <a:gd name="T8" fmla="*/ 203 w 239"/>
                    <a:gd name="T9" fmla="*/ 1043 h 1043"/>
                    <a:gd name="T10" fmla="*/ 221 w 239"/>
                    <a:gd name="T11" fmla="*/ 1043 h 1043"/>
                    <a:gd name="T12" fmla="*/ 221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221" y="1043"/>
                      </a:moveTo>
                      <a:lnTo>
                        <a:pt x="239" y="1043"/>
                      </a:lnTo>
                      <a:lnTo>
                        <a:pt x="36" y="0"/>
                      </a:lnTo>
                      <a:lnTo>
                        <a:pt x="0" y="0"/>
                      </a:lnTo>
                      <a:lnTo>
                        <a:pt x="203" y="1043"/>
                      </a:lnTo>
                      <a:lnTo>
                        <a:pt x="221" y="1043"/>
                      </a:lnTo>
                      <a:lnTo>
                        <a:pt x="221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/>
              </p:nvSpPr>
              <p:spPr bwMode="hidden">
                <a:xfrm>
                  <a:off x="1554" y="0"/>
                  <a:ext cx="353" cy="1045"/>
                </a:xfrm>
                <a:custGeom>
                  <a:avLst/>
                  <a:gdLst>
                    <a:gd name="T0" fmla="*/ 334 w 352"/>
                    <a:gd name="T1" fmla="*/ 1043 h 1043"/>
                    <a:gd name="T2" fmla="*/ 352 w 352"/>
                    <a:gd name="T3" fmla="*/ 1043 h 1043"/>
                    <a:gd name="T4" fmla="*/ 41 w 352"/>
                    <a:gd name="T5" fmla="*/ 0 h 1043"/>
                    <a:gd name="T6" fmla="*/ 0 w 352"/>
                    <a:gd name="T7" fmla="*/ 0 h 1043"/>
                    <a:gd name="T8" fmla="*/ 311 w 352"/>
                    <a:gd name="T9" fmla="*/ 1043 h 1043"/>
                    <a:gd name="T10" fmla="*/ 334 w 352"/>
                    <a:gd name="T11" fmla="*/ 1043 h 1043"/>
                    <a:gd name="T12" fmla="*/ 334 w 352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2" h="1043">
                      <a:moveTo>
                        <a:pt x="334" y="1043"/>
                      </a:moveTo>
                      <a:lnTo>
                        <a:pt x="352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311" y="1043"/>
                      </a:lnTo>
                      <a:lnTo>
                        <a:pt x="334" y="1043"/>
                      </a:lnTo>
                      <a:lnTo>
                        <a:pt x="33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/>
              </p:nvSpPr>
              <p:spPr bwMode="hidden">
                <a:xfrm>
                  <a:off x="1134" y="0"/>
                  <a:ext cx="450" cy="1045"/>
                </a:xfrm>
                <a:custGeom>
                  <a:avLst/>
                  <a:gdLst>
                    <a:gd name="T0" fmla="*/ 425 w 449"/>
                    <a:gd name="T1" fmla="*/ 1043 h 1043"/>
                    <a:gd name="T2" fmla="*/ 449 w 449"/>
                    <a:gd name="T3" fmla="*/ 1043 h 1043"/>
                    <a:gd name="T4" fmla="*/ 42 w 449"/>
                    <a:gd name="T5" fmla="*/ 0 h 1043"/>
                    <a:gd name="T6" fmla="*/ 0 w 449"/>
                    <a:gd name="T7" fmla="*/ 0 h 1043"/>
                    <a:gd name="T8" fmla="*/ 407 w 449"/>
                    <a:gd name="T9" fmla="*/ 1043 h 1043"/>
                    <a:gd name="T10" fmla="*/ 425 w 449"/>
                    <a:gd name="T11" fmla="*/ 1043 h 1043"/>
                    <a:gd name="T12" fmla="*/ 425 w 44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9" h="1043">
                      <a:moveTo>
                        <a:pt x="425" y="1043"/>
                      </a:moveTo>
                      <a:lnTo>
                        <a:pt x="449" y="1043"/>
                      </a:lnTo>
                      <a:lnTo>
                        <a:pt x="42" y="0"/>
                      </a:lnTo>
                      <a:lnTo>
                        <a:pt x="0" y="0"/>
                      </a:lnTo>
                      <a:lnTo>
                        <a:pt x="407" y="1043"/>
                      </a:lnTo>
                      <a:lnTo>
                        <a:pt x="425" y="1043"/>
                      </a:lnTo>
                      <a:lnTo>
                        <a:pt x="425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/>
              </p:nvSpPr>
              <p:spPr bwMode="hidden">
                <a:xfrm>
                  <a:off x="714" y="0"/>
                  <a:ext cx="540" cy="1045"/>
                </a:xfrm>
                <a:custGeom>
                  <a:avLst/>
                  <a:gdLst>
                    <a:gd name="T0" fmla="*/ 520 w 538"/>
                    <a:gd name="T1" fmla="*/ 1043 h 1043"/>
                    <a:gd name="T2" fmla="*/ 538 w 538"/>
                    <a:gd name="T3" fmla="*/ 1043 h 1043"/>
                    <a:gd name="T4" fmla="*/ 41 w 538"/>
                    <a:gd name="T5" fmla="*/ 0 h 1043"/>
                    <a:gd name="T6" fmla="*/ 0 w 538"/>
                    <a:gd name="T7" fmla="*/ 0 h 1043"/>
                    <a:gd name="T8" fmla="*/ 496 w 538"/>
                    <a:gd name="T9" fmla="*/ 1043 h 1043"/>
                    <a:gd name="T10" fmla="*/ 520 w 538"/>
                    <a:gd name="T11" fmla="*/ 1043 h 1043"/>
                    <a:gd name="T12" fmla="*/ 520 w 53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8" h="1043">
                      <a:moveTo>
                        <a:pt x="520" y="1043"/>
                      </a:moveTo>
                      <a:lnTo>
                        <a:pt x="538" y="1043"/>
                      </a:lnTo>
                      <a:lnTo>
                        <a:pt x="41" y="0"/>
                      </a:lnTo>
                      <a:lnTo>
                        <a:pt x="0" y="0"/>
                      </a:lnTo>
                      <a:lnTo>
                        <a:pt x="496" y="1043"/>
                      </a:lnTo>
                      <a:lnTo>
                        <a:pt x="520" y="1043"/>
                      </a:lnTo>
                      <a:lnTo>
                        <a:pt x="520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3" name="Freeform 37"/>
                <p:cNvSpPr>
                  <a:spLocks/>
                </p:cNvSpPr>
                <p:nvPr/>
              </p:nvSpPr>
              <p:spPr bwMode="hidden">
                <a:xfrm>
                  <a:off x="306" y="0"/>
                  <a:ext cx="642" cy="1045"/>
                </a:xfrm>
                <a:custGeom>
                  <a:avLst/>
                  <a:gdLst>
                    <a:gd name="T0" fmla="*/ 622 w 640"/>
                    <a:gd name="T1" fmla="*/ 1043 h 1043"/>
                    <a:gd name="T2" fmla="*/ 640 w 640"/>
                    <a:gd name="T3" fmla="*/ 1043 h 1043"/>
                    <a:gd name="T4" fmla="*/ 48 w 640"/>
                    <a:gd name="T5" fmla="*/ 0 h 1043"/>
                    <a:gd name="T6" fmla="*/ 0 w 640"/>
                    <a:gd name="T7" fmla="*/ 0 h 1043"/>
                    <a:gd name="T8" fmla="*/ 598 w 640"/>
                    <a:gd name="T9" fmla="*/ 1043 h 1043"/>
                    <a:gd name="T10" fmla="*/ 622 w 640"/>
                    <a:gd name="T11" fmla="*/ 1043 h 1043"/>
                    <a:gd name="T12" fmla="*/ 622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622" y="1043"/>
                      </a:moveTo>
                      <a:lnTo>
                        <a:pt x="640" y="1043"/>
                      </a:lnTo>
                      <a:lnTo>
                        <a:pt x="48" y="0"/>
                      </a:lnTo>
                      <a:lnTo>
                        <a:pt x="0" y="0"/>
                      </a:lnTo>
                      <a:lnTo>
                        <a:pt x="598" y="1043"/>
                      </a:lnTo>
                      <a:lnTo>
                        <a:pt x="622" y="1043"/>
                      </a:lnTo>
                      <a:lnTo>
                        <a:pt x="622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4" name="Freeform 38"/>
                <p:cNvSpPr>
                  <a:spLocks/>
                </p:cNvSpPr>
                <p:nvPr/>
              </p:nvSpPr>
              <p:spPr bwMode="hidden">
                <a:xfrm>
                  <a:off x="0" y="108"/>
                  <a:ext cx="630" cy="937"/>
                </a:xfrm>
                <a:custGeom>
                  <a:avLst/>
                  <a:gdLst>
                    <a:gd name="T0" fmla="*/ 604 w 628"/>
                    <a:gd name="T1" fmla="*/ 935 h 935"/>
                    <a:gd name="T2" fmla="*/ 628 w 628"/>
                    <a:gd name="T3" fmla="*/ 935 h 935"/>
                    <a:gd name="T4" fmla="*/ 0 w 628"/>
                    <a:gd name="T5" fmla="*/ 0 h 935"/>
                    <a:gd name="T6" fmla="*/ 0 w 628"/>
                    <a:gd name="T7" fmla="*/ 66 h 935"/>
                    <a:gd name="T8" fmla="*/ 580 w 628"/>
                    <a:gd name="T9" fmla="*/ 935 h 935"/>
                    <a:gd name="T10" fmla="*/ 604 w 628"/>
                    <a:gd name="T11" fmla="*/ 935 h 935"/>
                    <a:gd name="T12" fmla="*/ 604 w 628"/>
                    <a:gd name="T13" fmla="*/ 935 h 9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28" h="935">
                      <a:moveTo>
                        <a:pt x="604" y="935"/>
                      </a:moveTo>
                      <a:lnTo>
                        <a:pt x="628" y="935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580" y="935"/>
                      </a:lnTo>
                      <a:lnTo>
                        <a:pt x="604" y="935"/>
                      </a:lnTo>
                      <a:lnTo>
                        <a:pt x="604" y="93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5" name="Freeform 39"/>
                <p:cNvSpPr>
                  <a:spLocks/>
                </p:cNvSpPr>
                <p:nvPr/>
              </p:nvSpPr>
              <p:spPr bwMode="hidden">
                <a:xfrm>
                  <a:off x="3191" y="0"/>
                  <a:ext cx="155" cy="1045"/>
                </a:xfrm>
                <a:custGeom>
                  <a:avLst/>
                  <a:gdLst>
                    <a:gd name="T0" fmla="*/ 18 w 155"/>
                    <a:gd name="T1" fmla="*/ 1043 h 1043"/>
                    <a:gd name="T2" fmla="*/ 42 w 155"/>
                    <a:gd name="T3" fmla="*/ 1043 h 1043"/>
                    <a:gd name="T4" fmla="*/ 155 w 155"/>
                    <a:gd name="T5" fmla="*/ 0 h 1043"/>
                    <a:gd name="T6" fmla="*/ 114 w 155"/>
                    <a:gd name="T7" fmla="*/ 0 h 1043"/>
                    <a:gd name="T8" fmla="*/ 0 w 155"/>
                    <a:gd name="T9" fmla="*/ 1043 h 1043"/>
                    <a:gd name="T10" fmla="*/ 18 w 155"/>
                    <a:gd name="T11" fmla="*/ 1043 h 1043"/>
                    <a:gd name="T12" fmla="*/ 18 w 155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55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155" y="0"/>
                      </a:lnTo>
                      <a:lnTo>
                        <a:pt x="114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6" name="Freeform 40"/>
                <p:cNvSpPr>
                  <a:spLocks/>
                </p:cNvSpPr>
                <p:nvPr/>
              </p:nvSpPr>
              <p:spPr bwMode="hidden">
                <a:xfrm>
                  <a:off x="3533" y="0"/>
                  <a:ext cx="240" cy="1045"/>
                </a:xfrm>
                <a:custGeom>
                  <a:avLst/>
                  <a:gdLst>
                    <a:gd name="T0" fmla="*/ 18 w 239"/>
                    <a:gd name="T1" fmla="*/ 1043 h 1043"/>
                    <a:gd name="T2" fmla="*/ 36 w 239"/>
                    <a:gd name="T3" fmla="*/ 1043 h 1043"/>
                    <a:gd name="T4" fmla="*/ 239 w 239"/>
                    <a:gd name="T5" fmla="*/ 0 h 1043"/>
                    <a:gd name="T6" fmla="*/ 203 w 239"/>
                    <a:gd name="T7" fmla="*/ 0 h 1043"/>
                    <a:gd name="T8" fmla="*/ 0 w 239"/>
                    <a:gd name="T9" fmla="*/ 1043 h 1043"/>
                    <a:gd name="T10" fmla="*/ 18 w 239"/>
                    <a:gd name="T11" fmla="*/ 1043 h 1043"/>
                    <a:gd name="T12" fmla="*/ 18 w 2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39" h="1043">
                      <a:moveTo>
                        <a:pt x="18" y="1043"/>
                      </a:moveTo>
                      <a:lnTo>
                        <a:pt x="36" y="1043"/>
                      </a:lnTo>
                      <a:lnTo>
                        <a:pt x="239" y="0"/>
                      </a:lnTo>
                      <a:lnTo>
                        <a:pt x="203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7" name="Freeform 41"/>
                <p:cNvSpPr>
                  <a:spLocks/>
                </p:cNvSpPr>
                <p:nvPr/>
              </p:nvSpPr>
              <p:spPr bwMode="hidden">
                <a:xfrm>
                  <a:off x="3821" y="0"/>
                  <a:ext cx="359" cy="1045"/>
                </a:xfrm>
                <a:custGeom>
                  <a:avLst/>
                  <a:gdLst>
                    <a:gd name="T0" fmla="*/ 24 w 358"/>
                    <a:gd name="T1" fmla="*/ 1043 h 1043"/>
                    <a:gd name="T2" fmla="*/ 42 w 358"/>
                    <a:gd name="T3" fmla="*/ 1043 h 1043"/>
                    <a:gd name="T4" fmla="*/ 358 w 358"/>
                    <a:gd name="T5" fmla="*/ 0 h 1043"/>
                    <a:gd name="T6" fmla="*/ 317 w 358"/>
                    <a:gd name="T7" fmla="*/ 0 h 1043"/>
                    <a:gd name="T8" fmla="*/ 0 w 358"/>
                    <a:gd name="T9" fmla="*/ 1043 h 1043"/>
                    <a:gd name="T10" fmla="*/ 24 w 358"/>
                    <a:gd name="T11" fmla="*/ 1043 h 1043"/>
                    <a:gd name="T12" fmla="*/ 24 w 35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58" h="1043">
                      <a:moveTo>
                        <a:pt x="24" y="1043"/>
                      </a:moveTo>
                      <a:lnTo>
                        <a:pt x="42" y="1043"/>
                      </a:lnTo>
                      <a:lnTo>
                        <a:pt x="358" y="0"/>
                      </a:lnTo>
                      <a:lnTo>
                        <a:pt x="317" y="0"/>
                      </a:lnTo>
                      <a:lnTo>
                        <a:pt x="0" y="1043"/>
                      </a:lnTo>
                      <a:lnTo>
                        <a:pt x="24" y="1043"/>
                      </a:lnTo>
                      <a:lnTo>
                        <a:pt x="24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8" name="Freeform 42"/>
                <p:cNvSpPr>
                  <a:spLocks/>
                </p:cNvSpPr>
                <p:nvPr/>
              </p:nvSpPr>
              <p:spPr bwMode="hidden">
                <a:xfrm>
                  <a:off x="4139" y="0"/>
                  <a:ext cx="449" cy="1045"/>
                </a:xfrm>
                <a:custGeom>
                  <a:avLst/>
                  <a:gdLst>
                    <a:gd name="T0" fmla="*/ 18 w 448"/>
                    <a:gd name="T1" fmla="*/ 1043 h 1043"/>
                    <a:gd name="T2" fmla="*/ 41 w 448"/>
                    <a:gd name="T3" fmla="*/ 1043 h 1043"/>
                    <a:gd name="T4" fmla="*/ 448 w 448"/>
                    <a:gd name="T5" fmla="*/ 0 h 1043"/>
                    <a:gd name="T6" fmla="*/ 406 w 448"/>
                    <a:gd name="T7" fmla="*/ 0 h 1043"/>
                    <a:gd name="T8" fmla="*/ 0 w 448"/>
                    <a:gd name="T9" fmla="*/ 1043 h 1043"/>
                    <a:gd name="T10" fmla="*/ 18 w 448"/>
                    <a:gd name="T11" fmla="*/ 1043 h 1043"/>
                    <a:gd name="T12" fmla="*/ 18 w 448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48" h="1043">
                      <a:moveTo>
                        <a:pt x="18" y="1043"/>
                      </a:moveTo>
                      <a:lnTo>
                        <a:pt x="41" y="1043"/>
                      </a:lnTo>
                      <a:lnTo>
                        <a:pt x="448" y="0"/>
                      </a:lnTo>
                      <a:lnTo>
                        <a:pt x="406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9" name="Freeform 43"/>
                <p:cNvSpPr>
                  <a:spLocks/>
                </p:cNvSpPr>
                <p:nvPr/>
              </p:nvSpPr>
              <p:spPr bwMode="hidden">
                <a:xfrm>
                  <a:off x="4480" y="0"/>
                  <a:ext cx="541" cy="1045"/>
                </a:xfrm>
                <a:custGeom>
                  <a:avLst/>
                  <a:gdLst>
                    <a:gd name="T0" fmla="*/ 18 w 539"/>
                    <a:gd name="T1" fmla="*/ 1043 h 1043"/>
                    <a:gd name="T2" fmla="*/ 42 w 539"/>
                    <a:gd name="T3" fmla="*/ 1043 h 1043"/>
                    <a:gd name="T4" fmla="*/ 539 w 539"/>
                    <a:gd name="T5" fmla="*/ 0 h 1043"/>
                    <a:gd name="T6" fmla="*/ 497 w 539"/>
                    <a:gd name="T7" fmla="*/ 0 h 1043"/>
                    <a:gd name="T8" fmla="*/ 0 w 539"/>
                    <a:gd name="T9" fmla="*/ 1043 h 1043"/>
                    <a:gd name="T10" fmla="*/ 18 w 539"/>
                    <a:gd name="T11" fmla="*/ 1043 h 1043"/>
                    <a:gd name="T12" fmla="*/ 18 w 539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539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539" y="0"/>
                      </a:lnTo>
                      <a:lnTo>
                        <a:pt x="497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0" name="Freeform 44"/>
                <p:cNvSpPr>
                  <a:spLocks/>
                </p:cNvSpPr>
                <p:nvPr/>
              </p:nvSpPr>
              <p:spPr bwMode="hidden">
                <a:xfrm>
                  <a:off x="4768" y="0"/>
                  <a:ext cx="642" cy="1045"/>
                </a:xfrm>
                <a:custGeom>
                  <a:avLst/>
                  <a:gdLst>
                    <a:gd name="T0" fmla="*/ 18 w 640"/>
                    <a:gd name="T1" fmla="*/ 1043 h 1043"/>
                    <a:gd name="T2" fmla="*/ 42 w 640"/>
                    <a:gd name="T3" fmla="*/ 1043 h 1043"/>
                    <a:gd name="T4" fmla="*/ 640 w 640"/>
                    <a:gd name="T5" fmla="*/ 0 h 1043"/>
                    <a:gd name="T6" fmla="*/ 592 w 640"/>
                    <a:gd name="T7" fmla="*/ 0 h 1043"/>
                    <a:gd name="T8" fmla="*/ 0 w 640"/>
                    <a:gd name="T9" fmla="*/ 1043 h 1043"/>
                    <a:gd name="T10" fmla="*/ 18 w 640"/>
                    <a:gd name="T11" fmla="*/ 1043 h 1043"/>
                    <a:gd name="T12" fmla="*/ 18 w 640"/>
                    <a:gd name="T13" fmla="*/ 1043 h 10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40" h="1043">
                      <a:moveTo>
                        <a:pt x="18" y="1043"/>
                      </a:moveTo>
                      <a:lnTo>
                        <a:pt x="42" y="1043"/>
                      </a:lnTo>
                      <a:lnTo>
                        <a:pt x="640" y="0"/>
                      </a:lnTo>
                      <a:lnTo>
                        <a:pt x="592" y="0"/>
                      </a:lnTo>
                      <a:lnTo>
                        <a:pt x="0" y="1043"/>
                      </a:lnTo>
                      <a:lnTo>
                        <a:pt x="18" y="1043"/>
                      </a:lnTo>
                      <a:lnTo>
                        <a:pt x="18" y="104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/>
              </p:nvSpPr>
              <p:spPr bwMode="hidden">
                <a:xfrm>
                  <a:off x="5086" y="48"/>
                  <a:ext cx="672" cy="997"/>
                </a:xfrm>
                <a:custGeom>
                  <a:avLst/>
                  <a:gdLst>
                    <a:gd name="T0" fmla="*/ 24 w 670"/>
                    <a:gd name="T1" fmla="*/ 995 h 995"/>
                    <a:gd name="T2" fmla="*/ 48 w 670"/>
                    <a:gd name="T3" fmla="*/ 995 h 995"/>
                    <a:gd name="T4" fmla="*/ 670 w 670"/>
                    <a:gd name="T5" fmla="*/ 72 h 995"/>
                    <a:gd name="T6" fmla="*/ 670 w 670"/>
                    <a:gd name="T7" fmla="*/ 0 h 995"/>
                    <a:gd name="T8" fmla="*/ 0 w 670"/>
                    <a:gd name="T9" fmla="*/ 995 h 995"/>
                    <a:gd name="T10" fmla="*/ 24 w 670"/>
                    <a:gd name="T11" fmla="*/ 995 h 995"/>
                    <a:gd name="T12" fmla="*/ 24 w 670"/>
                    <a:gd name="T13" fmla="*/ 995 h 99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0" h="995">
                      <a:moveTo>
                        <a:pt x="24" y="995"/>
                      </a:moveTo>
                      <a:lnTo>
                        <a:pt x="48" y="995"/>
                      </a:lnTo>
                      <a:lnTo>
                        <a:pt x="670" y="72"/>
                      </a:lnTo>
                      <a:lnTo>
                        <a:pt x="670" y="0"/>
                      </a:lnTo>
                      <a:lnTo>
                        <a:pt x="0" y="995"/>
                      </a:lnTo>
                      <a:lnTo>
                        <a:pt x="24" y="995"/>
                      </a:lnTo>
                      <a:lnTo>
                        <a:pt x="24" y="995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/>
                    </a:gs>
                    <a:gs pos="100000">
                      <a:schemeClr val="bg2">
                        <a:gamma/>
                        <a:shade val="69804"/>
                        <a:invGamma/>
                      </a:scheme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142" name="Group 46"/>
              <p:cNvGrpSpPr>
                <a:grpSpLocks/>
              </p:cNvGrpSpPr>
              <p:nvPr userDrawn="1"/>
            </p:nvGrpSpPr>
            <p:grpSpPr bwMode="auto">
              <a:xfrm>
                <a:off x="0" y="558"/>
                <a:ext cx="5758" cy="487"/>
                <a:chOff x="0" y="558"/>
                <a:chExt cx="5758" cy="487"/>
              </a:xfrm>
            </p:grpSpPr>
            <p:sp>
              <p:nvSpPr>
                <p:cNvPr id="4143" name="Freeform 47"/>
                <p:cNvSpPr>
                  <a:spLocks/>
                </p:cNvSpPr>
                <p:nvPr/>
              </p:nvSpPr>
              <p:spPr bwMode="hidden">
                <a:xfrm>
                  <a:off x="0" y="618"/>
                  <a:ext cx="306" cy="427"/>
                </a:xfrm>
                <a:custGeom>
                  <a:avLst/>
                  <a:gdLst>
                    <a:gd name="T0" fmla="*/ 281 w 305"/>
                    <a:gd name="T1" fmla="*/ 426 h 426"/>
                    <a:gd name="T2" fmla="*/ 305 w 305"/>
                    <a:gd name="T3" fmla="*/ 426 h 426"/>
                    <a:gd name="T4" fmla="*/ 0 w 305"/>
                    <a:gd name="T5" fmla="*/ 0 h 426"/>
                    <a:gd name="T6" fmla="*/ 0 w 305"/>
                    <a:gd name="T7" fmla="*/ 66 h 426"/>
                    <a:gd name="T8" fmla="*/ 251 w 305"/>
                    <a:gd name="T9" fmla="*/ 426 h 426"/>
                    <a:gd name="T10" fmla="*/ 281 w 305"/>
                    <a:gd name="T11" fmla="*/ 426 h 426"/>
                    <a:gd name="T12" fmla="*/ 281 w 305"/>
                    <a:gd name="T13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05" h="426">
                      <a:moveTo>
                        <a:pt x="281" y="426"/>
                      </a:moveTo>
                      <a:lnTo>
                        <a:pt x="305" y="426"/>
                      </a:lnTo>
                      <a:lnTo>
                        <a:pt x="0" y="0"/>
                      </a:lnTo>
                      <a:lnTo>
                        <a:pt x="0" y="66"/>
                      </a:lnTo>
                      <a:lnTo>
                        <a:pt x="251" y="426"/>
                      </a:lnTo>
                      <a:lnTo>
                        <a:pt x="281" y="426"/>
                      </a:lnTo>
                      <a:lnTo>
                        <a:pt x="281" y="4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/>
              </p:nvSpPr>
              <p:spPr bwMode="hidden">
                <a:xfrm>
                  <a:off x="5410" y="558"/>
                  <a:ext cx="348" cy="487"/>
                </a:xfrm>
                <a:custGeom>
                  <a:avLst/>
                  <a:gdLst>
                    <a:gd name="T0" fmla="*/ 24 w 347"/>
                    <a:gd name="T1" fmla="*/ 486 h 486"/>
                    <a:gd name="T2" fmla="*/ 48 w 347"/>
                    <a:gd name="T3" fmla="*/ 486 h 486"/>
                    <a:gd name="T4" fmla="*/ 347 w 347"/>
                    <a:gd name="T5" fmla="*/ 72 h 486"/>
                    <a:gd name="T6" fmla="*/ 347 w 347"/>
                    <a:gd name="T7" fmla="*/ 0 h 486"/>
                    <a:gd name="T8" fmla="*/ 0 w 347"/>
                    <a:gd name="T9" fmla="*/ 486 h 486"/>
                    <a:gd name="T10" fmla="*/ 24 w 347"/>
                    <a:gd name="T11" fmla="*/ 486 h 486"/>
                    <a:gd name="T12" fmla="*/ 24 w 347"/>
                    <a:gd name="T13" fmla="*/ 486 h 4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347" h="486">
                      <a:moveTo>
                        <a:pt x="24" y="486"/>
                      </a:moveTo>
                      <a:lnTo>
                        <a:pt x="48" y="486"/>
                      </a:lnTo>
                      <a:lnTo>
                        <a:pt x="347" y="72"/>
                      </a:lnTo>
                      <a:lnTo>
                        <a:pt x="347" y="0"/>
                      </a:lnTo>
                      <a:lnTo>
                        <a:pt x="0" y="486"/>
                      </a:lnTo>
                      <a:lnTo>
                        <a:pt x="24" y="486"/>
                      </a:lnTo>
                      <a:lnTo>
                        <a:pt x="24" y="48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4145" name="Group 49"/>
              <p:cNvGrpSpPr>
                <a:grpSpLocks/>
              </p:cNvGrpSpPr>
              <p:nvPr userDrawn="1"/>
            </p:nvGrpSpPr>
            <p:grpSpPr bwMode="auto">
              <a:xfrm>
                <a:off x="264" y="1039"/>
                <a:ext cx="5200" cy="3280"/>
                <a:chOff x="264" y="1039"/>
                <a:chExt cx="5200" cy="3280"/>
              </a:xfrm>
            </p:grpSpPr>
            <p:sp>
              <p:nvSpPr>
                <p:cNvPr id="4146" name="Freeform 50"/>
                <p:cNvSpPr>
                  <a:spLocks/>
                </p:cNvSpPr>
                <p:nvPr/>
              </p:nvSpPr>
              <p:spPr bwMode="hidden">
                <a:xfrm>
                  <a:off x="2849" y="1039"/>
                  <a:ext cx="42" cy="3280"/>
                </a:xfrm>
                <a:custGeom>
                  <a:avLst/>
                  <a:gdLst>
                    <a:gd name="T0" fmla="*/ 18 w 42"/>
                    <a:gd name="T1" fmla="*/ 0 h 3273"/>
                    <a:gd name="T2" fmla="*/ 0 w 42"/>
                    <a:gd name="T3" fmla="*/ 0 h 3273"/>
                    <a:gd name="T4" fmla="*/ 0 w 42"/>
                    <a:gd name="T5" fmla="*/ 3273 h 3273"/>
                    <a:gd name="T6" fmla="*/ 42 w 42"/>
                    <a:gd name="T7" fmla="*/ 3273 h 3273"/>
                    <a:gd name="T8" fmla="*/ 42 w 42"/>
                    <a:gd name="T9" fmla="*/ 0 h 3273"/>
                    <a:gd name="T10" fmla="*/ 18 w 42"/>
                    <a:gd name="T11" fmla="*/ 0 h 3273"/>
                    <a:gd name="T12" fmla="*/ 18 w 42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2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/>
              </p:nvSpPr>
              <p:spPr bwMode="hidden">
                <a:xfrm>
                  <a:off x="2154" y="1039"/>
                  <a:ext cx="401" cy="3280"/>
                </a:xfrm>
                <a:custGeom>
                  <a:avLst/>
                  <a:gdLst>
                    <a:gd name="T0" fmla="*/ 376 w 400"/>
                    <a:gd name="T1" fmla="*/ 0 h 3273"/>
                    <a:gd name="T2" fmla="*/ 358 w 400"/>
                    <a:gd name="T3" fmla="*/ 0 h 3273"/>
                    <a:gd name="T4" fmla="*/ 0 w 400"/>
                    <a:gd name="T5" fmla="*/ 3273 h 3273"/>
                    <a:gd name="T6" fmla="*/ 41 w 400"/>
                    <a:gd name="T7" fmla="*/ 3273 h 3273"/>
                    <a:gd name="T8" fmla="*/ 400 w 400"/>
                    <a:gd name="T9" fmla="*/ 0 h 3273"/>
                    <a:gd name="T10" fmla="*/ 376 w 400"/>
                    <a:gd name="T11" fmla="*/ 0 h 3273"/>
                    <a:gd name="T12" fmla="*/ 376 w 400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0" h="3273">
                      <a:moveTo>
                        <a:pt x="376" y="0"/>
                      </a:moveTo>
                      <a:lnTo>
                        <a:pt x="358" y="0"/>
                      </a:lnTo>
                      <a:lnTo>
                        <a:pt x="0" y="3273"/>
                      </a:lnTo>
                      <a:lnTo>
                        <a:pt x="41" y="3273"/>
                      </a:lnTo>
                      <a:lnTo>
                        <a:pt x="400" y="0"/>
                      </a:lnTo>
                      <a:lnTo>
                        <a:pt x="376" y="0"/>
                      </a:lnTo>
                      <a:lnTo>
                        <a:pt x="37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8" name="Freeform 52"/>
                <p:cNvSpPr>
                  <a:spLocks/>
                </p:cNvSpPr>
                <p:nvPr/>
              </p:nvSpPr>
              <p:spPr bwMode="hidden">
                <a:xfrm>
                  <a:off x="1530" y="1039"/>
                  <a:ext cx="677" cy="3280"/>
                </a:xfrm>
                <a:custGeom>
                  <a:avLst/>
                  <a:gdLst>
                    <a:gd name="T0" fmla="*/ 657 w 675"/>
                    <a:gd name="T1" fmla="*/ 0 h 3273"/>
                    <a:gd name="T2" fmla="*/ 639 w 675"/>
                    <a:gd name="T3" fmla="*/ 0 h 3273"/>
                    <a:gd name="T4" fmla="*/ 0 w 675"/>
                    <a:gd name="T5" fmla="*/ 3273 h 3273"/>
                    <a:gd name="T6" fmla="*/ 42 w 675"/>
                    <a:gd name="T7" fmla="*/ 3273 h 3273"/>
                    <a:gd name="T8" fmla="*/ 675 w 675"/>
                    <a:gd name="T9" fmla="*/ 0 h 3273"/>
                    <a:gd name="T10" fmla="*/ 657 w 675"/>
                    <a:gd name="T11" fmla="*/ 0 h 3273"/>
                    <a:gd name="T12" fmla="*/ 657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657" y="0"/>
                      </a:moveTo>
                      <a:lnTo>
                        <a:pt x="639" y="0"/>
                      </a:lnTo>
                      <a:lnTo>
                        <a:pt x="0" y="3273"/>
                      </a:lnTo>
                      <a:lnTo>
                        <a:pt x="42" y="3273"/>
                      </a:lnTo>
                      <a:lnTo>
                        <a:pt x="675" y="0"/>
                      </a:lnTo>
                      <a:lnTo>
                        <a:pt x="657" y="0"/>
                      </a:lnTo>
                      <a:lnTo>
                        <a:pt x="657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9" name="Freeform 53"/>
                <p:cNvSpPr>
                  <a:spLocks/>
                </p:cNvSpPr>
                <p:nvPr/>
              </p:nvSpPr>
              <p:spPr bwMode="hidden">
                <a:xfrm>
                  <a:off x="876" y="1039"/>
                  <a:ext cx="1031" cy="3280"/>
                </a:xfrm>
                <a:custGeom>
                  <a:avLst/>
                  <a:gdLst>
                    <a:gd name="T0" fmla="*/ 1013 w 1031"/>
                    <a:gd name="T1" fmla="*/ 0 h 3280"/>
                    <a:gd name="T2" fmla="*/ 990 w 1031"/>
                    <a:gd name="T3" fmla="*/ 0 h 3280"/>
                    <a:gd name="T4" fmla="*/ 0 w 1031"/>
                    <a:gd name="T5" fmla="*/ 3280 h 3280"/>
                    <a:gd name="T6" fmla="*/ 42 w 1031"/>
                    <a:gd name="T7" fmla="*/ 3280 h 3280"/>
                    <a:gd name="T8" fmla="*/ 1031 w 1031"/>
                    <a:gd name="T9" fmla="*/ 4 h 3280"/>
                    <a:gd name="T10" fmla="*/ 1013 w 1031"/>
                    <a:gd name="T11" fmla="*/ 0 h 3280"/>
                    <a:gd name="T12" fmla="*/ 1013 w 1031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1" h="3280">
                      <a:moveTo>
                        <a:pt x="1013" y="0"/>
                      </a:moveTo>
                      <a:lnTo>
                        <a:pt x="990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031" y="4"/>
                      </a:lnTo>
                      <a:lnTo>
                        <a:pt x="1013" y="0"/>
                      </a:lnTo>
                      <a:lnTo>
                        <a:pt x="101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0" name="Freeform 54"/>
                <p:cNvSpPr>
                  <a:spLocks/>
                </p:cNvSpPr>
                <p:nvPr/>
              </p:nvSpPr>
              <p:spPr bwMode="hidden">
                <a:xfrm>
                  <a:off x="264" y="1039"/>
                  <a:ext cx="1319" cy="3280"/>
                </a:xfrm>
                <a:custGeom>
                  <a:avLst/>
                  <a:gdLst>
                    <a:gd name="T0" fmla="*/ 1296 w 1319"/>
                    <a:gd name="T1" fmla="*/ 0 h 3280"/>
                    <a:gd name="T2" fmla="*/ 1278 w 1319"/>
                    <a:gd name="T3" fmla="*/ 0 h 3280"/>
                    <a:gd name="T4" fmla="*/ 0 w 1319"/>
                    <a:gd name="T5" fmla="*/ 3280 h 3280"/>
                    <a:gd name="T6" fmla="*/ 42 w 1319"/>
                    <a:gd name="T7" fmla="*/ 3280 h 3280"/>
                    <a:gd name="T8" fmla="*/ 1319 w 1319"/>
                    <a:gd name="T9" fmla="*/ 5 h 3280"/>
                    <a:gd name="T10" fmla="*/ 1296 w 1319"/>
                    <a:gd name="T11" fmla="*/ 0 h 3280"/>
                    <a:gd name="T12" fmla="*/ 1296 w 1319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19" h="3280">
                      <a:moveTo>
                        <a:pt x="1296" y="0"/>
                      </a:moveTo>
                      <a:lnTo>
                        <a:pt x="1278" y="0"/>
                      </a:lnTo>
                      <a:lnTo>
                        <a:pt x="0" y="3280"/>
                      </a:lnTo>
                      <a:lnTo>
                        <a:pt x="42" y="3280"/>
                      </a:lnTo>
                      <a:lnTo>
                        <a:pt x="1319" y="5"/>
                      </a:lnTo>
                      <a:lnTo>
                        <a:pt x="1296" y="0"/>
                      </a:lnTo>
                      <a:lnTo>
                        <a:pt x="1296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1" name="Freeform 55"/>
                <p:cNvSpPr>
                  <a:spLocks/>
                </p:cNvSpPr>
                <p:nvPr/>
              </p:nvSpPr>
              <p:spPr bwMode="hidden">
                <a:xfrm>
                  <a:off x="3191" y="1039"/>
                  <a:ext cx="402" cy="3280"/>
                </a:xfrm>
                <a:custGeom>
                  <a:avLst/>
                  <a:gdLst>
                    <a:gd name="T0" fmla="*/ 18 w 401"/>
                    <a:gd name="T1" fmla="*/ 0 h 3273"/>
                    <a:gd name="T2" fmla="*/ 0 w 401"/>
                    <a:gd name="T3" fmla="*/ 0 h 3273"/>
                    <a:gd name="T4" fmla="*/ 359 w 401"/>
                    <a:gd name="T5" fmla="*/ 3273 h 3273"/>
                    <a:gd name="T6" fmla="*/ 401 w 401"/>
                    <a:gd name="T7" fmla="*/ 3273 h 3273"/>
                    <a:gd name="T8" fmla="*/ 42 w 401"/>
                    <a:gd name="T9" fmla="*/ 0 h 3273"/>
                    <a:gd name="T10" fmla="*/ 18 w 401"/>
                    <a:gd name="T11" fmla="*/ 0 h 3273"/>
                    <a:gd name="T12" fmla="*/ 18 w 401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401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359" y="3273"/>
                      </a:lnTo>
                      <a:lnTo>
                        <a:pt x="401" y="3273"/>
                      </a:lnTo>
                      <a:lnTo>
                        <a:pt x="4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2" name="Freeform 56"/>
                <p:cNvSpPr>
                  <a:spLocks/>
                </p:cNvSpPr>
                <p:nvPr/>
              </p:nvSpPr>
              <p:spPr bwMode="hidden">
                <a:xfrm>
                  <a:off x="3533" y="1039"/>
                  <a:ext cx="677" cy="3280"/>
                </a:xfrm>
                <a:custGeom>
                  <a:avLst/>
                  <a:gdLst>
                    <a:gd name="T0" fmla="*/ 18 w 675"/>
                    <a:gd name="T1" fmla="*/ 0 h 3273"/>
                    <a:gd name="T2" fmla="*/ 0 w 675"/>
                    <a:gd name="T3" fmla="*/ 0 h 3273"/>
                    <a:gd name="T4" fmla="*/ 640 w 675"/>
                    <a:gd name="T5" fmla="*/ 3273 h 3273"/>
                    <a:gd name="T6" fmla="*/ 675 w 675"/>
                    <a:gd name="T7" fmla="*/ 3273 h 3273"/>
                    <a:gd name="T8" fmla="*/ 36 w 675"/>
                    <a:gd name="T9" fmla="*/ 0 h 3273"/>
                    <a:gd name="T10" fmla="*/ 18 w 675"/>
                    <a:gd name="T11" fmla="*/ 0 h 3273"/>
                    <a:gd name="T12" fmla="*/ 18 w 675"/>
                    <a:gd name="T13" fmla="*/ 0 h 32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75" h="3273">
                      <a:moveTo>
                        <a:pt x="18" y="0"/>
                      </a:moveTo>
                      <a:lnTo>
                        <a:pt x="0" y="0"/>
                      </a:lnTo>
                      <a:lnTo>
                        <a:pt x="640" y="3273"/>
                      </a:lnTo>
                      <a:lnTo>
                        <a:pt x="675" y="3273"/>
                      </a:lnTo>
                      <a:lnTo>
                        <a:pt x="36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3" name="Freeform 57"/>
                <p:cNvSpPr>
                  <a:spLocks/>
                </p:cNvSpPr>
                <p:nvPr/>
              </p:nvSpPr>
              <p:spPr bwMode="hidden">
                <a:xfrm>
                  <a:off x="3822" y="1039"/>
                  <a:ext cx="1036" cy="3280"/>
                </a:xfrm>
                <a:custGeom>
                  <a:avLst/>
                  <a:gdLst>
                    <a:gd name="T0" fmla="*/ 23 w 1036"/>
                    <a:gd name="T1" fmla="*/ 0 h 3280"/>
                    <a:gd name="T2" fmla="*/ 0 w 1036"/>
                    <a:gd name="T3" fmla="*/ 5 h 3280"/>
                    <a:gd name="T4" fmla="*/ 994 w 1036"/>
                    <a:gd name="T5" fmla="*/ 3280 h 3280"/>
                    <a:gd name="T6" fmla="*/ 1036 w 1036"/>
                    <a:gd name="T7" fmla="*/ 3280 h 3280"/>
                    <a:gd name="T8" fmla="*/ 41 w 1036"/>
                    <a:gd name="T9" fmla="*/ 0 h 3280"/>
                    <a:gd name="T10" fmla="*/ 23 w 1036"/>
                    <a:gd name="T11" fmla="*/ 0 h 3280"/>
                    <a:gd name="T12" fmla="*/ 23 w 1036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36" h="3280">
                      <a:moveTo>
                        <a:pt x="23" y="0"/>
                      </a:moveTo>
                      <a:lnTo>
                        <a:pt x="0" y="5"/>
                      </a:lnTo>
                      <a:lnTo>
                        <a:pt x="994" y="3280"/>
                      </a:lnTo>
                      <a:lnTo>
                        <a:pt x="1036" y="3280"/>
                      </a:lnTo>
                      <a:lnTo>
                        <a:pt x="41" y="0"/>
                      </a:lnTo>
                      <a:lnTo>
                        <a:pt x="23" y="0"/>
                      </a:lnTo>
                      <a:lnTo>
                        <a:pt x="23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54" name="Freeform 58"/>
                <p:cNvSpPr>
                  <a:spLocks/>
                </p:cNvSpPr>
                <p:nvPr/>
              </p:nvSpPr>
              <p:spPr bwMode="hidden">
                <a:xfrm>
                  <a:off x="4137" y="1039"/>
                  <a:ext cx="1327" cy="3280"/>
                </a:xfrm>
                <a:custGeom>
                  <a:avLst/>
                  <a:gdLst>
                    <a:gd name="T0" fmla="*/ 20 w 1327"/>
                    <a:gd name="T1" fmla="*/ 0 h 3280"/>
                    <a:gd name="T2" fmla="*/ 0 w 1327"/>
                    <a:gd name="T3" fmla="*/ 7 h 3280"/>
                    <a:gd name="T4" fmla="*/ 1285 w 1327"/>
                    <a:gd name="T5" fmla="*/ 3280 h 3280"/>
                    <a:gd name="T6" fmla="*/ 1327 w 1327"/>
                    <a:gd name="T7" fmla="*/ 3280 h 3280"/>
                    <a:gd name="T8" fmla="*/ 43 w 1327"/>
                    <a:gd name="T9" fmla="*/ 0 h 3280"/>
                    <a:gd name="T10" fmla="*/ 20 w 1327"/>
                    <a:gd name="T11" fmla="*/ 0 h 3280"/>
                    <a:gd name="T12" fmla="*/ 20 w 1327"/>
                    <a:gd name="T13" fmla="*/ 0 h 32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327" h="3280">
                      <a:moveTo>
                        <a:pt x="20" y="0"/>
                      </a:moveTo>
                      <a:lnTo>
                        <a:pt x="0" y="7"/>
                      </a:lnTo>
                      <a:lnTo>
                        <a:pt x="1285" y="3280"/>
                      </a:lnTo>
                      <a:lnTo>
                        <a:pt x="1327" y="3280"/>
                      </a:lnTo>
                      <a:lnTo>
                        <a:pt x="43" y="0"/>
                      </a:lnTo>
                      <a:lnTo>
                        <a:pt x="20" y="0"/>
                      </a:lnTo>
                      <a:lnTo>
                        <a:pt x="20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chemeClr val="bg2">
                        <a:gamma/>
                        <a:shade val="69804"/>
                        <a:invGamma/>
                      </a:schemeClr>
                    </a:gs>
                    <a:gs pos="100000">
                      <a:schemeClr val="bg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155" name="Freeform 59"/>
              <p:cNvSpPr>
                <a:spLocks/>
              </p:cNvSpPr>
              <p:nvPr userDrawn="1"/>
            </p:nvSpPr>
            <p:spPr bwMode="hidden">
              <a:xfrm>
                <a:off x="0" y="1039"/>
                <a:ext cx="1254" cy="2632"/>
              </a:xfrm>
              <a:custGeom>
                <a:avLst/>
                <a:gdLst>
                  <a:gd name="T0" fmla="*/ 1236 w 1254"/>
                  <a:gd name="T1" fmla="*/ 0 h 2632"/>
                  <a:gd name="T2" fmla="*/ 1212 w 1254"/>
                  <a:gd name="T3" fmla="*/ 0 h 2632"/>
                  <a:gd name="T4" fmla="*/ 0 w 1254"/>
                  <a:gd name="T5" fmla="*/ 2542 h 2632"/>
                  <a:gd name="T6" fmla="*/ 0 w 1254"/>
                  <a:gd name="T7" fmla="*/ 2632 h 2632"/>
                  <a:gd name="T8" fmla="*/ 1254 w 1254"/>
                  <a:gd name="T9" fmla="*/ 7 h 2632"/>
                  <a:gd name="T10" fmla="*/ 1236 w 1254"/>
                  <a:gd name="T11" fmla="*/ 0 h 2632"/>
                  <a:gd name="T12" fmla="*/ 1236 w 1254"/>
                  <a:gd name="T13" fmla="*/ 0 h 2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4" h="2632">
                    <a:moveTo>
                      <a:pt x="1236" y="0"/>
                    </a:moveTo>
                    <a:lnTo>
                      <a:pt x="1212" y="0"/>
                    </a:lnTo>
                    <a:lnTo>
                      <a:pt x="0" y="2542"/>
                    </a:lnTo>
                    <a:lnTo>
                      <a:pt x="0" y="2632"/>
                    </a:lnTo>
                    <a:lnTo>
                      <a:pt x="1254" y="7"/>
                    </a:lnTo>
                    <a:lnTo>
                      <a:pt x="1236" y="0"/>
                    </a:lnTo>
                    <a:lnTo>
                      <a:pt x="12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6" name="Freeform 60"/>
              <p:cNvSpPr>
                <a:spLocks/>
              </p:cNvSpPr>
              <p:nvPr userDrawn="1"/>
            </p:nvSpPr>
            <p:spPr bwMode="hidden">
              <a:xfrm>
                <a:off x="0" y="1039"/>
                <a:ext cx="948" cy="1676"/>
              </a:xfrm>
              <a:custGeom>
                <a:avLst/>
                <a:gdLst>
                  <a:gd name="T0" fmla="*/ 930 w 948"/>
                  <a:gd name="T1" fmla="*/ 0 h 1676"/>
                  <a:gd name="T2" fmla="*/ 906 w 948"/>
                  <a:gd name="T3" fmla="*/ 0 h 1676"/>
                  <a:gd name="T4" fmla="*/ 0 w 948"/>
                  <a:gd name="T5" fmla="*/ 1593 h 1676"/>
                  <a:gd name="T6" fmla="*/ 0 w 948"/>
                  <a:gd name="T7" fmla="*/ 1676 h 1676"/>
                  <a:gd name="T8" fmla="*/ 948 w 948"/>
                  <a:gd name="T9" fmla="*/ 5 h 1676"/>
                  <a:gd name="T10" fmla="*/ 930 w 948"/>
                  <a:gd name="T11" fmla="*/ 0 h 1676"/>
                  <a:gd name="T12" fmla="*/ 930 w 948"/>
                  <a:gd name="T13" fmla="*/ 0 h 1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8" h="1676">
                    <a:moveTo>
                      <a:pt x="930" y="0"/>
                    </a:moveTo>
                    <a:lnTo>
                      <a:pt x="906" y="0"/>
                    </a:lnTo>
                    <a:lnTo>
                      <a:pt x="0" y="1593"/>
                    </a:lnTo>
                    <a:lnTo>
                      <a:pt x="0" y="1676"/>
                    </a:lnTo>
                    <a:lnTo>
                      <a:pt x="948" y="5"/>
                    </a:lnTo>
                    <a:lnTo>
                      <a:pt x="930" y="0"/>
                    </a:lnTo>
                    <a:lnTo>
                      <a:pt x="93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7" name="Freeform 61"/>
              <p:cNvSpPr>
                <a:spLocks/>
              </p:cNvSpPr>
              <p:nvPr userDrawn="1"/>
            </p:nvSpPr>
            <p:spPr bwMode="hidden">
              <a:xfrm>
                <a:off x="0" y="1039"/>
                <a:ext cx="629" cy="937"/>
              </a:xfrm>
              <a:custGeom>
                <a:avLst/>
                <a:gdLst>
                  <a:gd name="T0" fmla="*/ 606 w 629"/>
                  <a:gd name="T1" fmla="*/ 0 h 937"/>
                  <a:gd name="T2" fmla="*/ 582 w 629"/>
                  <a:gd name="T3" fmla="*/ 0 h 937"/>
                  <a:gd name="T4" fmla="*/ 0 w 629"/>
                  <a:gd name="T5" fmla="*/ 871 h 937"/>
                  <a:gd name="T6" fmla="*/ 0 w 629"/>
                  <a:gd name="T7" fmla="*/ 937 h 937"/>
                  <a:gd name="T8" fmla="*/ 629 w 629"/>
                  <a:gd name="T9" fmla="*/ 4 h 937"/>
                  <a:gd name="T10" fmla="*/ 606 w 629"/>
                  <a:gd name="T11" fmla="*/ 0 h 937"/>
                  <a:gd name="T12" fmla="*/ 606 w 629"/>
                  <a:gd name="T13" fmla="*/ 0 h 9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29" h="937">
                    <a:moveTo>
                      <a:pt x="606" y="0"/>
                    </a:moveTo>
                    <a:lnTo>
                      <a:pt x="582" y="0"/>
                    </a:lnTo>
                    <a:lnTo>
                      <a:pt x="0" y="871"/>
                    </a:lnTo>
                    <a:lnTo>
                      <a:pt x="0" y="937"/>
                    </a:lnTo>
                    <a:lnTo>
                      <a:pt x="629" y="4"/>
                    </a:lnTo>
                    <a:lnTo>
                      <a:pt x="606" y="0"/>
                    </a:lnTo>
                    <a:lnTo>
                      <a:pt x="60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8" name="Freeform 62"/>
              <p:cNvSpPr>
                <a:spLocks/>
              </p:cNvSpPr>
              <p:nvPr userDrawn="1"/>
            </p:nvSpPr>
            <p:spPr bwMode="hidden">
              <a:xfrm>
                <a:off x="0" y="1039"/>
                <a:ext cx="305" cy="427"/>
              </a:xfrm>
              <a:custGeom>
                <a:avLst/>
                <a:gdLst>
                  <a:gd name="T0" fmla="*/ 282 w 305"/>
                  <a:gd name="T1" fmla="*/ 0 h 427"/>
                  <a:gd name="T2" fmla="*/ 252 w 305"/>
                  <a:gd name="T3" fmla="*/ 0 h 427"/>
                  <a:gd name="T4" fmla="*/ 0 w 305"/>
                  <a:gd name="T5" fmla="*/ 361 h 427"/>
                  <a:gd name="T6" fmla="*/ 0 w 305"/>
                  <a:gd name="T7" fmla="*/ 427 h 427"/>
                  <a:gd name="T8" fmla="*/ 305 w 305"/>
                  <a:gd name="T9" fmla="*/ 5 h 427"/>
                  <a:gd name="T10" fmla="*/ 282 w 305"/>
                  <a:gd name="T11" fmla="*/ 0 h 427"/>
                  <a:gd name="T12" fmla="*/ 282 w 305"/>
                  <a:gd name="T13" fmla="*/ 0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427">
                    <a:moveTo>
                      <a:pt x="282" y="0"/>
                    </a:moveTo>
                    <a:lnTo>
                      <a:pt x="252" y="0"/>
                    </a:lnTo>
                    <a:lnTo>
                      <a:pt x="0" y="361"/>
                    </a:lnTo>
                    <a:lnTo>
                      <a:pt x="0" y="427"/>
                    </a:lnTo>
                    <a:lnTo>
                      <a:pt x="305" y="5"/>
                    </a:lnTo>
                    <a:lnTo>
                      <a:pt x="282" y="0"/>
                    </a:lnTo>
                    <a:lnTo>
                      <a:pt x="28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accent2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59" name="Freeform 63"/>
              <p:cNvSpPr>
                <a:spLocks/>
              </p:cNvSpPr>
              <p:nvPr userDrawn="1"/>
            </p:nvSpPr>
            <p:spPr bwMode="hidden">
              <a:xfrm>
                <a:off x="4481" y="1039"/>
                <a:ext cx="1277" cy="2686"/>
              </a:xfrm>
              <a:custGeom>
                <a:avLst/>
                <a:gdLst>
                  <a:gd name="T0" fmla="*/ 41 w 1277"/>
                  <a:gd name="T1" fmla="*/ 0 h 2686"/>
                  <a:gd name="T2" fmla="*/ 17 w 1277"/>
                  <a:gd name="T3" fmla="*/ 0 h 2686"/>
                  <a:gd name="T4" fmla="*/ 0 w 1277"/>
                  <a:gd name="T5" fmla="*/ 4 h 2686"/>
                  <a:gd name="T6" fmla="*/ 1277 w 1277"/>
                  <a:gd name="T7" fmla="*/ 2686 h 2686"/>
                  <a:gd name="T8" fmla="*/ 1277 w 1277"/>
                  <a:gd name="T9" fmla="*/ 2596 h 2686"/>
                  <a:gd name="T10" fmla="*/ 41 w 1277"/>
                  <a:gd name="T11" fmla="*/ 0 h 2686"/>
                  <a:gd name="T12" fmla="*/ 41 w 1277"/>
                  <a:gd name="T13" fmla="*/ 0 h 26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77" h="2686">
                    <a:moveTo>
                      <a:pt x="41" y="0"/>
                    </a:moveTo>
                    <a:lnTo>
                      <a:pt x="17" y="0"/>
                    </a:lnTo>
                    <a:lnTo>
                      <a:pt x="0" y="4"/>
                    </a:lnTo>
                    <a:lnTo>
                      <a:pt x="1277" y="2686"/>
                    </a:lnTo>
                    <a:lnTo>
                      <a:pt x="1277" y="2596"/>
                    </a:lnTo>
                    <a:lnTo>
                      <a:pt x="41" y="0"/>
                    </a:lnTo>
                    <a:lnTo>
                      <a:pt x="41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>
                      <a:gamma/>
                      <a:shade val="69804"/>
                      <a:invGamma/>
                    </a:schemeClr>
                  </a:gs>
                  <a:gs pos="100000">
                    <a:schemeClr val="bg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0" name="Freeform 64"/>
              <p:cNvSpPr>
                <a:spLocks/>
              </p:cNvSpPr>
              <p:nvPr userDrawn="1"/>
            </p:nvSpPr>
            <p:spPr bwMode="hidden">
              <a:xfrm>
                <a:off x="4770" y="1039"/>
                <a:ext cx="988" cy="1730"/>
              </a:xfrm>
              <a:custGeom>
                <a:avLst/>
                <a:gdLst>
                  <a:gd name="T0" fmla="*/ 16 w 988"/>
                  <a:gd name="T1" fmla="*/ 0 h 1730"/>
                  <a:gd name="T2" fmla="*/ 0 w 988"/>
                  <a:gd name="T3" fmla="*/ 7 h 1730"/>
                  <a:gd name="T4" fmla="*/ 988 w 988"/>
                  <a:gd name="T5" fmla="*/ 1730 h 1730"/>
                  <a:gd name="T6" fmla="*/ 988 w 988"/>
                  <a:gd name="T7" fmla="*/ 1653 h 1730"/>
                  <a:gd name="T8" fmla="*/ 40 w 988"/>
                  <a:gd name="T9" fmla="*/ 0 h 1730"/>
                  <a:gd name="T10" fmla="*/ 16 w 988"/>
                  <a:gd name="T11" fmla="*/ 0 h 1730"/>
                  <a:gd name="T12" fmla="*/ 16 w 988"/>
                  <a:gd name="T13" fmla="*/ 0 h 17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8" h="1730">
                    <a:moveTo>
                      <a:pt x="16" y="0"/>
                    </a:moveTo>
                    <a:lnTo>
                      <a:pt x="0" y="7"/>
                    </a:lnTo>
                    <a:lnTo>
                      <a:pt x="988" y="1730"/>
                    </a:lnTo>
                    <a:lnTo>
                      <a:pt x="988" y="1653"/>
                    </a:lnTo>
                    <a:lnTo>
                      <a:pt x="40" y="0"/>
                    </a:lnTo>
                    <a:lnTo>
                      <a:pt x="16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1" name="Freeform 65"/>
              <p:cNvSpPr>
                <a:spLocks/>
              </p:cNvSpPr>
              <p:nvPr userDrawn="1"/>
            </p:nvSpPr>
            <p:spPr bwMode="hidden">
              <a:xfrm>
                <a:off x="5088" y="1039"/>
                <a:ext cx="670" cy="997"/>
              </a:xfrm>
              <a:custGeom>
                <a:avLst/>
                <a:gdLst>
                  <a:gd name="T0" fmla="*/ 22 w 670"/>
                  <a:gd name="T1" fmla="*/ 0 h 997"/>
                  <a:gd name="T2" fmla="*/ 0 w 670"/>
                  <a:gd name="T3" fmla="*/ 4 h 997"/>
                  <a:gd name="T4" fmla="*/ 670 w 670"/>
                  <a:gd name="T5" fmla="*/ 997 h 997"/>
                  <a:gd name="T6" fmla="*/ 670 w 670"/>
                  <a:gd name="T7" fmla="*/ 925 h 997"/>
                  <a:gd name="T8" fmla="*/ 46 w 670"/>
                  <a:gd name="T9" fmla="*/ 0 h 997"/>
                  <a:gd name="T10" fmla="*/ 22 w 670"/>
                  <a:gd name="T11" fmla="*/ 0 h 997"/>
                  <a:gd name="T12" fmla="*/ 22 w 670"/>
                  <a:gd name="T13" fmla="*/ 0 h 9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70" h="997">
                    <a:moveTo>
                      <a:pt x="22" y="0"/>
                    </a:moveTo>
                    <a:lnTo>
                      <a:pt x="0" y="4"/>
                    </a:lnTo>
                    <a:lnTo>
                      <a:pt x="670" y="997"/>
                    </a:lnTo>
                    <a:lnTo>
                      <a:pt x="670" y="92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62" name="Freeform 66"/>
              <p:cNvSpPr>
                <a:spLocks/>
              </p:cNvSpPr>
              <p:nvPr userDrawn="1"/>
            </p:nvSpPr>
            <p:spPr bwMode="hidden">
              <a:xfrm>
                <a:off x="5412" y="1039"/>
                <a:ext cx="346" cy="487"/>
              </a:xfrm>
              <a:custGeom>
                <a:avLst/>
                <a:gdLst>
                  <a:gd name="T0" fmla="*/ 22 w 346"/>
                  <a:gd name="T1" fmla="*/ 0 h 487"/>
                  <a:gd name="T2" fmla="*/ 0 w 346"/>
                  <a:gd name="T3" fmla="*/ 7 h 487"/>
                  <a:gd name="T4" fmla="*/ 346 w 346"/>
                  <a:gd name="T5" fmla="*/ 487 h 487"/>
                  <a:gd name="T6" fmla="*/ 346 w 346"/>
                  <a:gd name="T7" fmla="*/ 415 h 487"/>
                  <a:gd name="T8" fmla="*/ 46 w 346"/>
                  <a:gd name="T9" fmla="*/ 0 h 487"/>
                  <a:gd name="T10" fmla="*/ 22 w 346"/>
                  <a:gd name="T11" fmla="*/ 0 h 487"/>
                  <a:gd name="T12" fmla="*/ 22 w 346"/>
                  <a:gd name="T13" fmla="*/ 0 h 4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6" h="487">
                    <a:moveTo>
                      <a:pt x="22" y="0"/>
                    </a:moveTo>
                    <a:lnTo>
                      <a:pt x="0" y="7"/>
                    </a:lnTo>
                    <a:lnTo>
                      <a:pt x="346" y="487"/>
                    </a:lnTo>
                    <a:lnTo>
                      <a:pt x="346" y="415"/>
                    </a:lnTo>
                    <a:lnTo>
                      <a:pt x="46" y="0"/>
                    </a:lnTo>
                    <a:lnTo>
                      <a:pt x="22" y="0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4163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5613" y="273050"/>
            <a:ext cx="822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64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5613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65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2050"/>
            <a:ext cx="2895600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4166" name="Rectangle 7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2050"/>
            <a:ext cx="2130425" cy="474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964CDA2-6D1F-450D-82DC-BC9C8FEEA0D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67" name="Rectangle 7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613" y="1598613"/>
            <a:ext cx="8226425" cy="449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115000"/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200"/>
              <a:t>Bad Hackers Turned Good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By: Craig Vining, Margaret Shea, &amp; Karli Story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Trend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Management pushing HR to hire hackers</a:t>
            </a:r>
          </a:p>
          <a:p>
            <a:r>
              <a:rPr lang="en-US" dirty="0" smtClean="0"/>
              <a:t>Three types of hackers:</a:t>
            </a:r>
          </a:p>
          <a:p>
            <a:pPr lvl="1"/>
            <a:r>
              <a:rPr lang="en-US" dirty="0" smtClean="0"/>
              <a:t>White hat hackers</a:t>
            </a:r>
          </a:p>
          <a:p>
            <a:pPr lvl="1"/>
            <a:r>
              <a:rPr lang="en-US" dirty="0" smtClean="0"/>
              <a:t>Black hat hackers</a:t>
            </a:r>
          </a:p>
          <a:p>
            <a:pPr lvl="1"/>
            <a:r>
              <a:rPr lang="en-US" dirty="0" smtClean="0"/>
              <a:t>And…..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55335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Grey Hat Hackers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Bad hackers turned good or vice versa</a:t>
            </a:r>
          </a:p>
          <a:p>
            <a:r>
              <a:rPr lang="en-US" dirty="0" smtClean="0"/>
              <a:t>Able to think like a bad guy</a:t>
            </a:r>
          </a:p>
          <a:p>
            <a:r>
              <a:rPr lang="en-US" dirty="0" smtClean="0"/>
              <a:t>Preventative Countermeasure</a:t>
            </a:r>
          </a:p>
          <a:p>
            <a:pPr lvl="1"/>
            <a:r>
              <a:rPr lang="en-US" dirty="0" smtClean="0"/>
              <a:t>Test physical security</a:t>
            </a:r>
          </a:p>
          <a:p>
            <a:pPr lvl="1"/>
            <a:r>
              <a:rPr lang="en-US" dirty="0" smtClean="0"/>
              <a:t>Authentication</a:t>
            </a:r>
          </a:p>
          <a:p>
            <a:pPr lvl="1"/>
            <a:r>
              <a:rPr lang="en-US" dirty="0" smtClean="0"/>
              <a:t>Virus protection</a:t>
            </a:r>
          </a:p>
          <a:p>
            <a:pPr lvl="1"/>
            <a:r>
              <a:rPr lang="en-US" dirty="0" smtClean="0"/>
              <a:t>Backup procedures</a:t>
            </a:r>
          </a:p>
        </p:txBody>
      </p:sp>
    </p:spTree>
    <p:extLst>
      <p:ext uri="{BB962C8B-B14F-4D97-AF65-F5344CB8AC3E}">
        <p14:creationId xmlns:p14="http://schemas.microsoft.com/office/powerpoint/2010/main" val="2427673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Jeff Moss (Dark Tangent)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5562600" cy="4724400"/>
          </a:xfrm>
        </p:spPr>
        <p:txBody>
          <a:bodyPr/>
          <a:lstStyle/>
          <a:p>
            <a:r>
              <a:rPr lang="en-US" sz="2000" dirty="0" smtClean="0"/>
              <a:t>Black hat hacker throughout high school</a:t>
            </a:r>
          </a:p>
          <a:p>
            <a:r>
              <a:rPr lang="en-US" sz="2000" dirty="0" smtClean="0"/>
              <a:t>“You can only stand by and watch so many people you know get busted.  Sooner or later you catch onto that…there’s a limited life span to doing this kind of stuff”</a:t>
            </a:r>
          </a:p>
          <a:p>
            <a:r>
              <a:rPr lang="en-US" sz="2000" dirty="0" smtClean="0"/>
              <a:t>Founder of Black Hat and DefCon</a:t>
            </a:r>
          </a:p>
          <a:p>
            <a:r>
              <a:rPr lang="en-US" sz="2000" dirty="0" smtClean="0"/>
              <a:t>Worked for Ernst &amp; Young</a:t>
            </a:r>
          </a:p>
          <a:p>
            <a:r>
              <a:rPr lang="en-US" sz="2000" dirty="0" smtClean="0"/>
              <a:t>In 2009 was appointed by President Obama to serve on the Homeland Security Advisory Council</a:t>
            </a:r>
          </a:p>
          <a:p>
            <a:r>
              <a:rPr lang="en-US" sz="2000" dirty="0" smtClean="0"/>
              <a:t>Currently ICANN Chief Security Officer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4182" y="1371600"/>
            <a:ext cx="2805018" cy="373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52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5613" y="1447799"/>
            <a:ext cx="5564187" cy="2362201"/>
          </a:xfrm>
        </p:spPr>
        <p:txBody>
          <a:bodyPr/>
          <a:lstStyle/>
          <a:p>
            <a:r>
              <a:rPr lang="en-US" sz="2000" dirty="0" smtClean="0"/>
              <a:t>Linked to the massively destructive and effective DDoS attacks in early 2000</a:t>
            </a:r>
          </a:p>
          <a:p>
            <a:pPr lvl="1"/>
            <a:r>
              <a:rPr lang="en-US" sz="1800" dirty="0"/>
              <a:t>Shut down major websites (Yahoo!, Buy.com, eBay, Amazon, and many more)</a:t>
            </a:r>
          </a:p>
          <a:p>
            <a:pPr lvl="1"/>
            <a:r>
              <a:rPr lang="en-US" sz="1800" dirty="0"/>
              <a:t>His tool, the “Tribal Flood Network” was used in the attacks causing an estimated $1.7 billion in </a:t>
            </a:r>
            <a:r>
              <a:rPr lang="en-US" sz="1800" dirty="0" smtClean="0"/>
              <a:t>damages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endParaRPr lang="en-US" dirty="0" smtClean="0"/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494692"/>
            <a:ext cx="2984500" cy="17907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3657600"/>
            <a:ext cx="838200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Currently a computer security specialist and author of </a:t>
            </a:r>
            <a:r>
              <a:rPr lang="en-US" sz="2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Hacktivismo’s</a:t>
            </a: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Six/Four System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The software is a censorship resistant network proxy.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Works by using “trusted peers” to relay network connections over SSL encrypted links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First product of a hacker group to receive approval from the US Department of Commerce for export of strong encryption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80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Grey Hat Hackers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Florian </a:t>
            </a:r>
            <a:r>
              <a:rPr lang="en-US" dirty="0" err="1" smtClean="0"/>
              <a:t>Rohrweck</a:t>
            </a:r>
            <a:r>
              <a:rPr lang="en-US" dirty="0" smtClean="0"/>
              <a:t>- Google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Peter </a:t>
            </a:r>
            <a:r>
              <a:rPr lang="en-US" dirty="0" err="1" smtClean="0"/>
              <a:t>Hajas</a:t>
            </a:r>
            <a:r>
              <a:rPr lang="en-US" dirty="0" smtClean="0"/>
              <a:t>- Apple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Peiter</a:t>
            </a:r>
            <a:r>
              <a:rPr lang="en-US" dirty="0" smtClean="0"/>
              <a:t> </a:t>
            </a:r>
            <a:r>
              <a:rPr lang="en-US" dirty="0" err="1" smtClean="0"/>
              <a:t>Zatko</a:t>
            </a:r>
            <a:r>
              <a:rPr lang="en-US" dirty="0" smtClean="0"/>
              <a:t>- DARPA</a:t>
            </a:r>
            <a:endParaRPr lang="en-US" dirty="0"/>
          </a:p>
        </p:txBody>
      </p:sp>
      <p:pic>
        <p:nvPicPr>
          <p:cNvPr id="1026" name="Picture 2" descr="http://wiep.net/talk/wp-content/uploads/2008/12/grey-h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286000"/>
            <a:ext cx="3810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1361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Lockheed Martin hack in 2011</a:t>
            </a:r>
          </a:p>
          <a:p>
            <a:pPr lvl="1"/>
            <a:r>
              <a:rPr lang="en-US" dirty="0" smtClean="0"/>
              <a:t>Secure ID tags obtained by hackers</a:t>
            </a:r>
          </a:p>
          <a:p>
            <a:pPr lvl="1"/>
            <a:r>
              <a:rPr lang="en-US" dirty="0" smtClean="0"/>
              <a:t>Quick discovery to avoid disaster</a:t>
            </a:r>
          </a:p>
          <a:p>
            <a:pPr lvl="1"/>
            <a:endParaRPr lang="en-US" dirty="0" smtClean="0"/>
          </a:p>
          <a:p>
            <a:pPr marL="514350" indent="-457200"/>
            <a:r>
              <a:rPr lang="en-US" dirty="0" smtClean="0"/>
              <a:t>New Laws and Regulations</a:t>
            </a:r>
          </a:p>
          <a:p>
            <a:pPr marL="914400" lvl="1" indent="-457200"/>
            <a:r>
              <a:rPr lang="en-US" dirty="0" smtClean="0"/>
              <a:t>Payment Card Industry- Data Security </a:t>
            </a:r>
            <a:r>
              <a:rPr lang="en-US" dirty="0" err="1" smtClean="0"/>
              <a:t>Sandard</a:t>
            </a:r>
            <a:r>
              <a:rPr lang="en-US" dirty="0" smtClean="0"/>
              <a:t> (PCI-DSS)</a:t>
            </a:r>
          </a:p>
          <a:p>
            <a:pPr marL="914400" lvl="1" indent="-457200"/>
            <a:r>
              <a:rPr lang="en-US" dirty="0" smtClean="0"/>
              <a:t>TJX data breach</a:t>
            </a:r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4471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1"/>
            <a:ext cx="8226425" cy="3581400"/>
          </a:xfrm>
        </p:spPr>
        <p:txBody>
          <a:bodyPr/>
          <a:lstStyle/>
          <a:p>
            <a:r>
              <a:rPr lang="en-US" dirty="0" smtClean="0"/>
              <a:t>Accountants must be aware of security threats and control strategies</a:t>
            </a:r>
          </a:p>
          <a:p>
            <a:r>
              <a:rPr lang="en-US" dirty="0" smtClean="0"/>
              <a:t>It is management’s responsibility to achieve security </a:t>
            </a:r>
          </a:p>
          <a:p>
            <a:r>
              <a:rPr lang="en-US" dirty="0" smtClean="0"/>
              <a:t>More and more companies are hiring hackers to keep up with security issues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28600" y="5278398"/>
            <a:ext cx="8610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4000" b="1" i="1" dirty="0"/>
              <a:t>“If you can’t beat them, join them.”</a:t>
            </a:r>
          </a:p>
        </p:txBody>
      </p:sp>
    </p:spTree>
    <p:extLst>
      <p:ext uri="{BB962C8B-B14F-4D97-AF65-F5344CB8AC3E}">
        <p14:creationId xmlns:p14="http://schemas.microsoft.com/office/powerpoint/2010/main" val="4138281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Knowledgeable Gatekeepers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Accountants should be knowledgeable of security threats &amp; control techniques</a:t>
            </a:r>
          </a:p>
          <a:p>
            <a:r>
              <a:rPr lang="en-US"/>
              <a:t>Gatekeepers to financial data</a:t>
            </a:r>
          </a:p>
          <a:p>
            <a:r>
              <a:rPr lang="en-US"/>
              <a:t>Users, managers, designers, &amp; evaluators</a:t>
            </a:r>
          </a:p>
        </p:txBody>
      </p:sp>
      <p:pic>
        <p:nvPicPr>
          <p:cNvPr id="7173" name="Picture 5" descr="MP900385979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800600"/>
            <a:ext cx="2286000" cy="163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Top Security Concerns for an AIS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Physical security </a:t>
            </a:r>
          </a:p>
          <a:p>
            <a:r>
              <a:rPr lang="en-US"/>
              <a:t>Authentication</a:t>
            </a:r>
          </a:p>
          <a:p>
            <a:r>
              <a:rPr lang="en-US"/>
              <a:t>Virus protection</a:t>
            </a:r>
          </a:p>
          <a:p>
            <a:r>
              <a:rPr lang="en-US"/>
              <a:t>Backup</a:t>
            </a:r>
          </a:p>
        </p:txBody>
      </p:sp>
      <p:pic>
        <p:nvPicPr>
          <p:cNvPr id="8196" name="Picture 4" descr="MP900422699[1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828800"/>
            <a:ext cx="2817813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Physical Security &amp; AIS</a:t>
            </a:r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/>
              <a:t>Most important</a:t>
            </a:r>
          </a:p>
          <a:p>
            <a:r>
              <a:rPr lang="en-US" sz="2800"/>
              <a:t>First line of defense</a:t>
            </a:r>
          </a:p>
          <a:p>
            <a:r>
              <a:rPr lang="en-US" sz="2800"/>
              <a:t>Single point of entry</a:t>
            </a:r>
          </a:p>
          <a:p>
            <a:r>
              <a:rPr lang="en-US" sz="2800"/>
              <a:t>Keys or access cards</a:t>
            </a:r>
          </a:p>
          <a:p>
            <a:r>
              <a:rPr lang="en-US" sz="2800"/>
              <a:t>Equipment kept in locked offices</a:t>
            </a:r>
          </a:p>
          <a:p>
            <a:r>
              <a:rPr lang="en-US" sz="2800"/>
              <a:t>Wireless security</a:t>
            </a:r>
          </a:p>
        </p:txBody>
      </p:sp>
      <p:pic>
        <p:nvPicPr>
          <p:cNvPr id="9227" name="Picture 11" descr="MP900431773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5613" y="1828800"/>
            <a:ext cx="4037012" cy="403701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Authentication to AIS</a:t>
            </a:r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Password management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Incorrect attempts before lock out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Using special characters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Change password every x days</a:t>
            </a:r>
          </a:p>
          <a:p>
            <a:pPr>
              <a:lnSpc>
                <a:spcPct val="90000"/>
              </a:lnSpc>
            </a:pPr>
            <a:r>
              <a:rPr lang="en-US" sz="2800"/>
              <a:t>What kind of access should employee have?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sz="2800"/>
          </a:p>
        </p:txBody>
      </p:sp>
      <p:pic>
        <p:nvPicPr>
          <p:cNvPr id="12294" name="Picture 6" descr="MP900431702[1]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95600" y="1447800"/>
            <a:ext cx="3259138" cy="21717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Virus Protection &amp; AIS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/>
            <a:r>
              <a:rPr lang="en-US" sz="2800"/>
              <a:t>Major threat that can bring down entire system</a:t>
            </a:r>
          </a:p>
          <a:p>
            <a:pPr marL="609600" indent="-609600"/>
            <a:r>
              <a:rPr lang="en-US" sz="2800"/>
              <a:t>Top 3 Antivirus Programs (PCWorld.com):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/>
              <a:t>Symantec Norton Antivirus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/>
              <a:t>BitDefender Antivirus</a:t>
            </a:r>
          </a:p>
          <a:p>
            <a:pPr marL="990600" lvl="1" indent="-533400">
              <a:buFont typeface="Wingdings" pitchFamily="2" charset="2"/>
              <a:buAutoNum type="arabicPeriod"/>
            </a:pPr>
            <a:r>
              <a:rPr lang="en-US"/>
              <a:t>G-Data Antivius</a:t>
            </a:r>
          </a:p>
          <a:p>
            <a:pPr marL="609600" indent="-609600"/>
            <a:r>
              <a:rPr lang="en-US"/>
              <a:t>Norton detected 98.7% malware</a:t>
            </a:r>
          </a:p>
        </p:txBody>
      </p:sp>
      <p:pic>
        <p:nvPicPr>
          <p:cNvPr id="14340" name="Picture 4" descr="MC90023414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724400"/>
            <a:ext cx="2079625" cy="1914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Backup &amp; AIS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Make sure proper back up of accounting information</a:t>
            </a:r>
          </a:p>
          <a:p>
            <a:r>
              <a:rPr lang="en-US"/>
              <a:t>Can redeem correct data in emergency</a:t>
            </a:r>
          </a:p>
          <a:p>
            <a:pPr>
              <a:buFont typeface="Wingdings" pitchFamily="2" charset="2"/>
              <a:buNone/>
            </a:pPr>
            <a:endParaRPr lang="en-US"/>
          </a:p>
          <a:p>
            <a:endParaRPr lang="en-US"/>
          </a:p>
        </p:txBody>
      </p:sp>
      <p:pic>
        <p:nvPicPr>
          <p:cNvPr id="15364" name="Picture 4" descr="MC900297641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724400"/>
            <a:ext cx="1822450" cy="152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Social Engineering Threats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Rather than attacking firewalls head on, breach by social engineering</a:t>
            </a:r>
          </a:p>
          <a:p>
            <a:r>
              <a:rPr lang="en-US"/>
              <a:t>Spear phishing</a:t>
            </a:r>
          </a:p>
          <a:p>
            <a:r>
              <a:rPr lang="en-US"/>
              <a:t>All employees need education to avoid theses attacks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  <p:pic>
        <p:nvPicPr>
          <p:cNvPr id="16389" name="Picture 5" descr="MP910220721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295400"/>
            <a:ext cx="3200400" cy="191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Responsible?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Ultimately it falls onto management</a:t>
            </a:r>
            <a:endParaRPr lang="en-US" dirty="0"/>
          </a:p>
          <a:p>
            <a:r>
              <a:rPr lang="en-US" dirty="0" smtClean="0"/>
              <a:t>Responsibilities:</a:t>
            </a:r>
          </a:p>
          <a:p>
            <a:pPr lvl="1"/>
            <a:r>
              <a:rPr lang="en-US" dirty="0" smtClean="0"/>
              <a:t>Documentation, testing, and assessment of general IT controls</a:t>
            </a:r>
          </a:p>
          <a:p>
            <a:pPr lvl="2"/>
            <a:r>
              <a:rPr lang="en-US" dirty="0" smtClean="0"/>
              <a:t>Program development</a:t>
            </a:r>
          </a:p>
          <a:p>
            <a:pPr lvl="2"/>
            <a:r>
              <a:rPr lang="en-US" dirty="0" smtClean="0"/>
              <a:t>Program changes</a:t>
            </a:r>
          </a:p>
          <a:p>
            <a:pPr lvl="2"/>
            <a:r>
              <a:rPr lang="en-US" dirty="0" smtClean="0"/>
              <a:t>Computer operations</a:t>
            </a:r>
          </a:p>
          <a:p>
            <a:pPr lvl="2"/>
            <a:r>
              <a:rPr lang="en-US" dirty="0" smtClean="0"/>
              <a:t>Access to programs/data</a:t>
            </a:r>
          </a:p>
        </p:txBody>
      </p:sp>
    </p:spTree>
    <p:extLst>
      <p:ext uri="{BB962C8B-B14F-4D97-AF65-F5344CB8AC3E}">
        <p14:creationId xmlns:p14="http://schemas.microsoft.com/office/powerpoint/2010/main" val="2272723029"/>
      </p:ext>
    </p:extLst>
  </p:cSld>
  <p:clrMapOvr>
    <a:masterClrMapping/>
  </p:clrMapOvr>
</p:sld>
</file>

<file path=ppt/theme/theme1.xml><?xml version="1.0" encoding="utf-8"?>
<a:theme xmlns:a="http://schemas.openxmlformats.org/drawingml/2006/main" name="Fading Grid">
  <a:themeElements>
    <a:clrScheme name="Fading Grid 4">
      <a:dk1>
        <a:srgbClr val="6B6B99"/>
      </a:dk1>
      <a:lt1>
        <a:srgbClr val="EAEAEA"/>
      </a:lt1>
      <a:dk2>
        <a:srgbClr val="666699"/>
      </a:dk2>
      <a:lt2>
        <a:srgbClr val="CCECFF"/>
      </a:lt2>
      <a:accent1>
        <a:srgbClr val="00CC66"/>
      </a:accent1>
      <a:accent2>
        <a:srgbClr val="54547A"/>
      </a:accent2>
      <a:accent3>
        <a:srgbClr val="B8B8CA"/>
      </a:accent3>
      <a:accent4>
        <a:srgbClr val="C8C8C8"/>
      </a:accent4>
      <a:accent5>
        <a:srgbClr val="AAE2B8"/>
      </a:accent5>
      <a:accent6>
        <a:srgbClr val="4B4B6E"/>
      </a:accent6>
      <a:hlink>
        <a:srgbClr val="65B2FF"/>
      </a:hlink>
      <a:folHlink>
        <a:srgbClr val="9900FF"/>
      </a:folHlink>
    </a:clrScheme>
    <a:fontScheme name="Fading Gri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ding Grid 1">
        <a:dk1>
          <a:srgbClr val="7E0000"/>
        </a:dk1>
        <a:lt1>
          <a:srgbClr val="FFFFFF"/>
        </a:lt1>
        <a:dk2>
          <a:srgbClr val="800000"/>
        </a:dk2>
        <a:lt2>
          <a:srgbClr val="FCF0B2"/>
        </a:lt2>
        <a:accent1>
          <a:srgbClr val="C5543D"/>
        </a:accent1>
        <a:accent2>
          <a:srgbClr val="660000"/>
        </a:accent2>
        <a:accent3>
          <a:srgbClr val="C0AAAA"/>
        </a:accent3>
        <a:accent4>
          <a:srgbClr val="DADADA"/>
        </a:accent4>
        <a:accent5>
          <a:srgbClr val="DFB3AF"/>
        </a:accent5>
        <a:accent6>
          <a:srgbClr val="5C0000"/>
        </a:accent6>
        <a:hlink>
          <a:srgbClr val="FFFF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2">
        <a:dk1>
          <a:srgbClr val="000066"/>
        </a:dk1>
        <a:lt1>
          <a:srgbClr val="FFFFFF"/>
        </a:lt1>
        <a:dk2>
          <a:srgbClr val="000066"/>
        </a:dk2>
        <a:lt2>
          <a:srgbClr val="B2B8C8"/>
        </a:lt2>
        <a:accent1>
          <a:srgbClr val="008080"/>
        </a:accent1>
        <a:accent2>
          <a:srgbClr val="00004E"/>
        </a:accent2>
        <a:accent3>
          <a:srgbClr val="AAAAB8"/>
        </a:accent3>
        <a:accent4>
          <a:srgbClr val="DADADA"/>
        </a:accent4>
        <a:accent5>
          <a:srgbClr val="AAC0C0"/>
        </a:accent5>
        <a:accent6>
          <a:srgbClr val="000046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3">
        <a:dk1>
          <a:srgbClr val="010199"/>
        </a:dk1>
        <a:lt1>
          <a:srgbClr val="FFFFFF"/>
        </a:lt1>
        <a:dk2>
          <a:srgbClr val="000099"/>
        </a:dk2>
        <a:lt2>
          <a:srgbClr val="CCFFFF"/>
        </a:lt2>
        <a:accent1>
          <a:srgbClr val="00C600"/>
        </a:accent1>
        <a:accent2>
          <a:srgbClr val="01017D"/>
        </a:accent2>
        <a:accent3>
          <a:srgbClr val="AAAACA"/>
        </a:accent3>
        <a:accent4>
          <a:srgbClr val="DADADA"/>
        </a:accent4>
        <a:accent5>
          <a:srgbClr val="AADFAA"/>
        </a:accent5>
        <a:accent6>
          <a:srgbClr val="010171"/>
        </a:accent6>
        <a:hlink>
          <a:srgbClr val="FFE701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4">
        <a:dk1>
          <a:srgbClr val="6B6B99"/>
        </a:dk1>
        <a:lt1>
          <a:srgbClr val="EAEAEA"/>
        </a:lt1>
        <a:dk2>
          <a:srgbClr val="666699"/>
        </a:dk2>
        <a:lt2>
          <a:srgbClr val="CCECFF"/>
        </a:lt2>
        <a:accent1>
          <a:srgbClr val="00CC66"/>
        </a:accent1>
        <a:accent2>
          <a:srgbClr val="54547A"/>
        </a:accent2>
        <a:accent3>
          <a:srgbClr val="B8B8CA"/>
        </a:accent3>
        <a:accent4>
          <a:srgbClr val="C8C8C8"/>
        </a:accent4>
        <a:accent5>
          <a:srgbClr val="AAE2B8"/>
        </a:accent5>
        <a:accent6>
          <a:srgbClr val="4B4B6E"/>
        </a:accent6>
        <a:hlink>
          <a:srgbClr val="65B2FF"/>
        </a:hlink>
        <a:folHlink>
          <a:srgbClr val="99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5">
        <a:dk1>
          <a:srgbClr val="00827F"/>
        </a:dk1>
        <a:lt1>
          <a:srgbClr val="FFFFFF"/>
        </a:lt1>
        <a:dk2>
          <a:srgbClr val="008080"/>
        </a:dk2>
        <a:lt2>
          <a:srgbClr val="FFFFCC"/>
        </a:lt2>
        <a:accent1>
          <a:srgbClr val="6D6FC7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BABBE0"/>
        </a:accent5>
        <a:accent6>
          <a:srgbClr val="005A58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6">
        <a:dk1>
          <a:srgbClr val="4D4D4D"/>
        </a:dk1>
        <a:lt1>
          <a:srgbClr val="FFFFFF"/>
        </a:lt1>
        <a:dk2>
          <a:srgbClr val="525252"/>
        </a:dk2>
        <a:lt2>
          <a:srgbClr val="C0C0C0"/>
        </a:lt2>
        <a:accent1>
          <a:srgbClr val="527C3A"/>
        </a:accent1>
        <a:accent2>
          <a:srgbClr val="444444"/>
        </a:accent2>
        <a:accent3>
          <a:srgbClr val="B3B3B3"/>
        </a:accent3>
        <a:accent4>
          <a:srgbClr val="DADADA"/>
        </a:accent4>
        <a:accent5>
          <a:srgbClr val="B3BFAE"/>
        </a:accent5>
        <a:accent6>
          <a:srgbClr val="3D3D3D"/>
        </a:accent6>
        <a:hlink>
          <a:srgbClr val="FAC458"/>
        </a:hlink>
        <a:folHlink>
          <a:srgbClr val="C7780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7">
        <a:dk1>
          <a:srgbClr val="516032"/>
        </a:dk1>
        <a:lt1>
          <a:srgbClr val="FFFFFF"/>
        </a:lt1>
        <a:dk2>
          <a:srgbClr val="546434"/>
        </a:dk2>
        <a:lt2>
          <a:srgbClr val="B2B68A"/>
        </a:lt2>
        <a:accent1>
          <a:srgbClr val="7D8C70"/>
        </a:accent1>
        <a:accent2>
          <a:srgbClr val="414E28"/>
        </a:accent2>
        <a:accent3>
          <a:srgbClr val="B3B8AE"/>
        </a:accent3>
        <a:accent4>
          <a:srgbClr val="DADADA"/>
        </a:accent4>
        <a:accent5>
          <a:srgbClr val="BFC5BB"/>
        </a:accent5>
        <a:accent6>
          <a:srgbClr val="3A4623"/>
        </a:accent6>
        <a:hlink>
          <a:srgbClr val="80C579"/>
        </a:hlink>
        <a:folHlink>
          <a:srgbClr val="7FADA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8">
        <a:dk1>
          <a:srgbClr val="D1CC00"/>
        </a:dk1>
        <a:lt1>
          <a:srgbClr val="FFFFFF"/>
        </a:lt1>
        <a:dk2>
          <a:srgbClr val="CCCC00"/>
        </a:dk2>
        <a:lt2>
          <a:srgbClr val="F3F5B1"/>
        </a:lt2>
        <a:accent1>
          <a:srgbClr val="808000"/>
        </a:accent1>
        <a:accent2>
          <a:srgbClr val="AEAA00"/>
        </a:accent2>
        <a:accent3>
          <a:srgbClr val="E2E2AA"/>
        </a:accent3>
        <a:accent4>
          <a:srgbClr val="DADADA"/>
        </a:accent4>
        <a:accent5>
          <a:srgbClr val="C0C0AA"/>
        </a:accent5>
        <a:accent6>
          <a:srgbClr val="9D9A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ding Grid 9">
        <a:dk1>
          <a:srgbClr val="000000"/>
        </a:dk1>
        <a:lt1>
          <a:srgbClr val="F8F8F8"/>
        </a:lt1>
        <a:dk2>
          <a:srgbClr val="336600"/>
        </a:dk2>
        <a:lt2>
          <a:srgbClr val="FBFBFB"/>
        </a:lt2>
        <a:accent1>
          <a:srgbClr val="009900"/>
        </a:accent1>
        <a:accent2>
          <a:srgbClr val="C6C6C6"/>
        </a:accent2>
        <a:accent3>
          <a:srgbClr val="FBFBFB"/>
        </a:accent3>
        <a:accent4>
          <a:srgbClr val="000000"/>
        </a:accent4>
        <a:accent5>
          <a:srgbClr val="AACAAA"/>
        </a:accent5>
        <a:accent6>
          <a:srgbClr val="B3B3B3"/>
        </a:accent6>
        <a:hlink>
          <a:srgbClr val="0066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Fading Grid</Template>
  <TotalTime>231</TotalTime>
  <Words>525</Words>
  <Application>Microsoft Office PowerPoint</Application>
  <PresentationFormat>On-screen Show (4:3)</PresentationFormat>
  <Paragraphs>106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Fading Grid</vt:lpstr>
      <vt:lpstr>Bad Hackers Turned Good</vt:lpstr>
      <vt:lpstr>Knowledgeable Gatekeepers</vt:lpstr>
      <vt:lpstr>Top Security Concerns for an AIS</vt:lpstr>
      <vt:lpstr>Physical Security &amp; AIS</vt:lpstr>
      <vt:lpstr>Authentication to AIS</vt:lpstr>
      <vt:lpstr>Virus Protection &amp; AIS</vt:lpstr>
      <vt:lpstr>Backup &amp; AIS</vt:lpstr>
      <vt:lpstr>Social Engineering Threats</vt:lpstr>
      <vt:lpstr>Who is Responsible?</vt:lpstr>
      <vt:lpstr>New Trend</vt:lpstr>
      <vt:lpstr>Grey Hat Hackers</vt:lpstr>
      <vt:lpstr>Jeff Moss (Dark Tangent)</vt:lpstr>
      <vt:lpstr>Mixter</vt:lpstr>
      <vt:lpstr>Other Grey Hat Hackers</vt:lpstr>
      <vt:lpstr>Current Events</vt:lpstr>
      <vt:lpstr>In Conclusion</vt:lpstr>
    </vt:vector>
  </TitlesOfParts>
  <Company>M&amp;I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Bad Hackers Turned Good</dc:title>
  <dc:creator>54302</dc:creator>
  <cp:lastModifiedBy>Craig Vining</cp:lastModifiedBy>
  <cp:revision>16</cp:revision>
  <dcterms:created xsi:type="dcterms:W3CDTF">2012-04-12T15:13:46Z</dcterms:created>
  <dcterms:modified xsi:type="dcterms:W3CDTF">2012-04-17T17:06:02Z</dcterms:modified>
</cp:coreProperties>
</file>